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5143500" cx="9144000"/>
  <p:notesSz cx="6858000" cy="9144000"/>
  <p:embeddedFontLst>
    <p:embeddedFont>
      <p:font typeface="Raleway"/>
      <p:regular r:id="rId49"/>
      <p:bold r:id="rId50"/>
      <p:italic r:id="rId51"/>
      <p:boldItalic r:id="rId52"/>
    </p:embeddedFont>
    <p:embeddedFont>
      <p:font typeface="Roboto"/>
      <p:regular r:id="rId53"/>
      <p:bold r:id="rId54"/>
      <p:italic r:id="rId55"/>
      <p:boldItalic r:id="rId56"/>
    </p:embeddedFont>
    <p:embeddedFont>
      <p:font typeface="Varela Round"/>
      <p:regular r:id="rId57"/>
    </p:embeddedFont>
    <p:embeddedFont>
      <p:font typeface="Raleway Light"/>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font" Target="fonts/Raleway-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1" Type="http://schemas.openxmlformats.org/officeDocument/2006/relationships/font" Target="fonts/RalewayLight-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RalewayLight-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aleway-italic.fntdata"/><Relationship Id="rId50" Type="http://schemas.openxmlformats.org/officeDocument/2006/relationships/font" Target="fonts/Raleway-bold.fntdata"/><Relationship Id="rId53" Type="http://schemas.openxmlformats.org/officeDocument/2006/relationships/font" Target="fonts/Roboto-regular.fntdata"/><Relationship Id="rId52" Type="http://schemas.openxmlformats.org/officeDocument/2006/relationships/font" Target="fonts/Raleway-boldItalic.fntdata"/><Relationship Id="rId11" Type="http://schemas.openxmlformats.org/officeDocument/2006/relationships/slide" Target="slides/slide7.xml"/><Relationship Id="rId55" Type="http://schemas.openxmlformats.org/officeDocument/2006/relationships/font" Target="fonts/Roboto-italic.fntdata"/><Relationship Id="rId10" Type="http://schemas.openxmlformats.org/officeDocument/2006/relationships/slide" Target="slides/slide6.xml"/><Relationship Id="rId54" Type="http://schemas.openxmlformats.org/officeDocument/2006/relationships/font" Target="fonts/Roboto-bold.fntdata"/><Relationship Id="rId13" Type="http://schemas.openxmlformats.org/officeDocument/2006/relationships/slide" Target="slides/slide9.xml"/><Relationship Id="rId57" Type="http://schemas.openxmlformats.org/officeDocument/2006/relationships/font" Target="fonts/VarelaRound-regular.fntdata"/><Relationship Id="rId12" Type="http://schemas.openxmlformats.org/officeDocument/2006/relationships/slide" Target="slides/slide8.xml"/><Relationship Id="rId56" Type="http://schemas.openxmlformats.org/officeDocument/2006/relationships/font" Target="fonts/Roboto-boldItalic.fntdata"/><Relationship Id="rId15" Type="http://schemas.openxmlformats.org/officeDocument/2006/relationships/slide" Target="slides/slide11.xml"/><Relationship Id="rId59" Type="http://schemas.openxmlformats.org/officeDocument/2006/relationships/font" Target="fonts/RalewayLight-bold.fntdata"/><Relationship Id="rId14" Type="http://schemas.openxmlformats.org/officeDocument/2006/relationships/slide" Target="slides/slide10.xml"/><Relationship Id="rId58" Type="http://schemas.openxmlformats.org/officeDocument/2006/relationships/font" Target="fonts/RalewayLight-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ditions-tissot.fr/guide/definition/negligence"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7c9557852e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7c9557852e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a959eda5b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a959eda5b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8b3a585a0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18b3a585a0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203aaa98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203aaa98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203aaa98b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203aaa98b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203aaa98b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203aaa98b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203aaa98b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203aaa98b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3aa09112ba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3aa09112ba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3aa09112ba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3aa09112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3aa09112ba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3aa09112ba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18b3a585a0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18b3a585a0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3aa09112ba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3aa09112ba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7c9557852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7c9557852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7c9557852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7c9557852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7c9557852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7c9557852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7c9557852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7c9557852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7c9557852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7c9557852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3aa09112ba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3aa09112ba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3aa09112ba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3aa09112ba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eac8203b1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eac8203b1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3aa09112ba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3aa09112ba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eac8203b1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eac8203b1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3aa09112ba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3aa09112ba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7c9557852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7c9557852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Non-respect :</a:t>
            </a:r>
            <a:endParaRPr/>
          </a:p>
          <a:p>
            <a:pPr indent="-317500" lvl="0" marL="457200" rtl="0" algn="l">
              <a:spcBef>
                <a:spcPts val="0"/>
              </a:spcBef>
              <a:spcAft>
                <a:spcPts val="0"/>
              </a:spcAft>
              <a:buSzPts val="1400"/>
              <a:buChar char="-"/>
            </a:pPr>
            <a:r>
              <a:rPr lang="fr"/>
              <a:t>Sanctions pénales : poursuites pour atteinte à la vie privée (=&gt; amendes et/ou peines de prison) + </a:t>
            </a:r>
            <a:r>
              <a:rPr lang="fr">
                <a:solidFill>
                  <a:schemeClr val="dk1"/>
                </a:solidFill>
              </a:rPr>
              <a:t>Responsabilité civile : demande de dommages et intérêts pour le préjudice subi</a:t>
            </a:r>
            <a:endParaRPr/>
          </a:p>
          <a:p>
            <a:pPr indent="-317500" lvl="0" marL="457200" rtl="0" algn="l">
              <a:spcBef>
                <a:spcPts val="0"/>
              </a:spcBef>
              <a:spcAft>
                <a:spcPts val="0"/>
              </a:spcAft>
              <a:buSzPts val="1400"/>
              <a:buChar char="-"/>
            </a:pPr>
            <a:r>
              <a:rPr lang="fr"/>
              <a:t>Sanctions administratives : CNIL (=&gt; amendes administratives)</a:t>
            </a:r>
            <a:endParaRPr/>
          </a:p>
          <a:p>
            <a:pPr indent="-317500" lvl="0" marL="457200" rtl="0" algn="l">
              <a:spcBef>
                <a:spcPts val="0"/>
              </a:spcBef>
              <a:spcAft>
                <a:spcPts val="0"/>
              </a:spcAft>
              <a:buSzPts val="1400"/>
              <a:buChar char="-"/>
            </a:pPr>
            <a:r>
              <a:rPr lang="fr"/>
              <a:t>Conséquences professionnelles (=&gt; mesures disciplinaires et/ou licenciement)</a:t>
            </a:r>
            <a:endParaRPr/>
          </a:p>
          <a:p>
            <a:pPr indent="0" lvl="0" marL="0" rtl="0" algn="l">
              <a:spcBef>
                <a:spcPts val="0"/>
              </a:spcBef>
              <a:spcAft>
                <a:spcPts val="0"/>
              </a:spcAft>
              <a:buNone/>
            </a:pPr>
            <a:r>
              <a:rPr lang="fr"/>
              <a:t>Pour l’entreprise : atteinte à la réputation -&gt; conséquences commerciales négatives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3aa09112ba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3aa09112ba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3aa09112ba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3aa09112ba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7c9557852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7c9557852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7c9557852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7c9557852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7c9557852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7c9557852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7c9557852e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7c9557852e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7c9557852e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7c9557852e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7c9557852e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7c9557852e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3aa09112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3aa09112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7c9557852e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7c9557852e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u="sng">
                <a:solidFill>
                  <a:schemeClr val="hlink"/>
                </a:solidFill>
                <a:hlinkClick r:id="rId2"/>
              </a:rPr>
              <a:t>https://www.editions-tissot.fr/guide/definition/negligence</a:t>
            </a:r>
            <a:endParaRPr/>
          </a:p>
          <a:p>
            <a:pPr indent="0" lvl="0" marL="0" rtl="0" algn="l">
              <a:spcBef>
                <a:spcPts val="0"/>
              </a:spcBef>
              <a:spcAft>
                <a:spcPts val="0"/>
              </a:spcAft>
              <a:buNone/>
            </a:pPr>
            <a:r>
              <a:rPr lang="fr"/>
              <a:t>Le salarié est tenu d'exécuter son contrat de travail de bonne foi, ce qui suppose notamment d’exercer ses fonctions avec le professionnalisme requis.</a:t>
            </a:r>
            <a:endParaRPr/>
          </a:p>
          <a:p>
            <a:pPr indent="0" lvl="0" marL="0" rtl="0" algn="l">
              <a:spcBef>
                <a:spcPts val="0"/>
              </a:spcBef>
              <a:spcAft>
                <a:spcPts val="0"/>
              </a:spcAft>
              <a:buNone/>
            </a:pPr>
            <a:r>
              <a:rPr lang="fr"/>
              <a:t>Faire preuve de négligence, même non intentionnelle et non fautive, de manière répétée expose le salarié à voir son contrat de travail rompu pour insuffisance professionnelle.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7c9557852e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7c9557852e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7c9557852e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7c9557852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3aa09112ba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3aa09112ba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18b3a585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18b3a585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3aa09112ba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3aa09112ba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3aa09112ba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3aa09112ba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7c9557852e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7c9557852e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7c9557852e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7c9557852e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7c9557852e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7c9557852e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type="title">
  <p:cSld name="TITLE">
    <p:bg>
      <p:bgPr>
        <a:solidFill>
          <a:srgbClr val="F76C6C"/>
        </a:solidFill>
      </p:bgPr>
    </p:bg>
    <p:spTree>
      <p:nvGrpSpPr>
        <p:cNvPr id="7" name="Shape 7"/>
        <p:cNvGrpSpPr/>
        <p:nvPr/>
      </p:nvGrpSpPr>
      <p:grpSpPr>
        <a:xfrm>
          <a:off x="0" y="0"/>
          <a:ext cx="0" cy="0"/>
          <a:chOff x="0" y="0"/>
          <a:chExt cx="0" cy="0"/>
        </a:xfrm>
      </p:grpSpPr>
      <p:pic>
        <p:nvPicPr>
          <p:cNvPr id="8" name="Google Shape;8;p2"/>
          <p:cNvPicPr preferRelativeResize="0"/>
          <p:nvPr/>
        </p:nvPicPr>
        <p:blipFill>
          <a:blip r:embed="rId2">
            <a:alphaModFix/>
          </a:blip>
          <a:stretch>
            <a:fillRect/>
          </a:stretch>
        </p:blipFill>
        <p:spPr>
          <a:xfrm>
            <a:off x="3350900" y="769825"/>
            <a:ext cx="2442474" cy="3603850"/>
          </a:xfrm>
          <a:prstGeom prst="rect">
            <a:avLst/>
          </a:prstGeom>
          <a:noFill/>
          <a:ln>
            <a:noFill/>
          </a:ln>
        </p:spPr>
      </p:pic>
      <p:sp>
        <p:nvSpPr>
          <p:cNvPr id="9" name="Google Shape;9;p2"/>
          <p:cNvSpPr txBox="1"/>
          <p:nvPr>
            <p:ph type="title"/>
          </p:nvPr>
        </p:nvSpPr>
        <p:spPr>
          <a:xfrm>
            <a:off x="1835550" y="1598450"/>
            <a:ext cx="5472900" cy="15681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None/>
              <a:defRPr b="1" sz="3600">
                <a:solidFill>
                  <a:srgbClr val="FFFFFF"/>
                </a:solidFill>
                <a:latin typeface="Varela Round"/>
                <a:ea typeface="Varela Round"/>
                <a:cs typeface="Varela Round"/>
                <a:sym typeface="Varela Round"/>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sp>
        <p:nvSpPr>
          <p:cNvPr id="10" name="Google Shape;10;p2"/>
          <p:cNvSpPr txBox="1"/>
          <p:nvPr>
            <p:ph idx="2" type="title"/>
          </p:nvPr>
        </p:nvSpPr>
        <p:spPr>
          <a:xfrm>
            <a:off x="3036450" y="3225675"/>
            <a:ext cx="3071100" cy="634200"/>
          </a:xfrm>
          <a:prstGeom prst="rect">
            <a:avLst/>
          </a:prstGeom>
          <a:noFill/>
          <a:ln>
            <a:noFill/>
          </a:ln>
        </p:spPr>
        <p:txBody>
          <a:bodyPr anchorCtr="0" anchor="t" bIns="90000" lIns="91425" spcFirstLastPara="1" rIns="91425" wrap="square" tIns="91425">
            <a:noAutofit/>
          </a:bodyPr>
          <a:lstStyle>
            <a:lvl1pPr lvl="0" rtl="0" algn="ctr">
              <a:lnSpc>
                <a:spcPct val="100000"/>
              </a:lnSpc>
              <a:spcBef>
                <a:spcPts val="0"/>
              </a:spcBef>
              <a:spcAft>
                <a:spcPts val="0"/>
              </a:spcAft>
              <a:buNone/>
              <a:defRPr sz="1800">
                <a:solidFill>
                  <a:srgbClr val="FFFFFF"/>
                </a:solidFill>
                <a:latin typeface="Raleway"/>
                <a:ea typeface="Raleway"/>
                <a:cs typeface="Raleway"/>
                <a:sym typeface="Raleway"/>
              </a:defRPr>
            </a:lvl1pPr>
            <a:lvl2pPr lvl="1" rtl="0" algn="ctr">
              <a:lnSpc>
                <a:spcPct val="100000"/>
              </a:lnSpc>
              <a:spcBef>
                <a:spcPts val="0"/>
              </a:spcBef>
              <a:spcAft>
                <a:spcPts val="0"/>
              </a:spcAft>
              <a:buNone/>
              <a:defRPr sz="3600">
                <a:latin typeface="Roboto"/>
                <a:ea typeface="Roboto"/>
                <a:cs typeface="Roboto"/>
                <a:sym typeface="Roboto"/>
              </a:defRPr>
            </a:lvl2pPr>
            <a:lvl3pPr lvl="2" rtl="0" algn="ctr">
              <a:lnSpc>
                <a:spcPct val="100000"/>
              </a:lnSpc>
              <a:spcBef>
                <a:spcPts val="0"/>
              </a:spcBef>
              <a:spcAft>
                <a:spcPts val="0"/>
              </a:spcAft>
              <a:buNone/>
              <a:defRPr sz="3600">
                <a:latin typeface="Roboto"/>
                <a:ea typeface="Roboto"/>
                <a:cs typeface="Roboto"/>
                <a:sym typeface="Roboto"/>
              </a:defRPr>
            </a:lvl3pPr>
            <a:lvl4pPr lvl="3" rtl="0" algn="ctr">
              <a:lnSpc>
                <a:spcPct val="100000"/>
              </a:lnSpc>
              <a:spcBef>
                <a:spcPts val="0"/>
              </a:spcBef>
              <a:spcAft>
                <a:spcPts val="0"/>
              </a:spcAft>
              <a:buNone/>
              <a:defRPr sz="3600">
                <a:latin typeface="Roboto"/>
                <a:ea typeface="Roboto"/>
                <a:cs typeface="Roboto"/>
                <a:sym typeface="Roboto"/>
              </a:defRPr>
            </a:lvl4pPr>
            <a:lvl5pPr lvl="4" rtl="0" algn="ctr">
              <a:lnSpc>
                <a:spcPct val="100000"/>
              </a:lnSpc>
              <a:spcBef>
                <a:spcPts val="0"/>
              </a:spcBef>
              <a:spcAft>
                <a:spcPts val="0"/>
              </a:spcAft>
              <a:buNone/>
              <a:defRPr sz="3600">
                <a:latin typeface="Roboto"/>
                <a:ea typeface="Roboto"/>
                <a:cs typeface="Roboto"/>
                <a:sym typeface="Roboto"/>
              </a:defRPr>
            </a:lvl5pPr>
            <a:lvl6pPr lvl="5" rtl="0" algn="ctr">
              <a:lnSpc>
                <a:spcPct val="100000"/>
              </a:lnSpc>
              <a:spcBef>
                <a:spcPts val="0"/>
              </a:spcBef>
              <a:spcAft>
                <a:spcPts val="0"/>
              </a:spcAft>
              <a:buNone/>
              <a:defRPr sz="3600">
                <a:latin typeface="Roboto"/>
                <a:ea typeface="Roboto"/>
                <a:cs typeface="Roboto"/>
                <a:sym typeface="Roboto"/>
              </a:defRPr>
            </a:lvl6pPr>
            <a:lvl7pPr lvl="6" rtl="0" algn="ctr">
              <a:lnSpc>
                <a:spcPct val="100000"/>
              </a:lnSpc>
              <a:spcBef>
                <a:spcPts val="0"/>
              </a:spcBef>
              <a:spcAft>
                <a:spcPts val="0"/>
              </a:spcAft>
              <a:buNone/>
              <a:defRPr sz="3600">
                <a:latin typeface="Roboto"/>
                <a:ea typeface="Roboto"/>
                <a:cs typeface="Roboto"/>
                <a:sym typeface="Roboto"/>
              </a:defRPr>
            </a:lvl7pPr>
            <a:lvl8pPr lvl="7" rtl="0" algn="ctr">
              <a:lnSpc>
                <a:spcPct val="100000"/>
              </a:lnSpc>
              <a:spcBef>
                <a:spcPts val="0"/>
              </a:spcBef>
              <a:spcAft>
                <a:spcPts val="0"/>
              </a:spcAft>
              <a:buNone/>
              <a:defRPr sz="3600">
                <a:latin typeface="Roboto"/>
                <a:ea typeface="Roboto"/>
                <a:cs typeface="Roboto"/>
                <a:sym typeface="Roboto"/>
              </a:defRPr>
            </a:lvl8pPr>
            <a:lvl9pPr lvl="8" rtl="0" algn="ctr">
              <a:lnSpc>
                <a:spcPct val="100000"/>
              </a:lnSpc>
              <a:spcBef>
                <a:spcPts val="0"/>
              </a:spcBef>
              <a:spcAft>
                <a:spcPts val="0"/>
              </a:spcAft>
              <a:buNone/>
              <a:defRPr sz="3600">
                <a:latin typeface="Roboto"/>
                <a:ea typeface="Roboto"/>
                <a:cs typeface="Roboto"/>
                <a:sym typeface="Roboto"/>
              </a:defRPr>
            </a:lvl9pPr>
          </a:lstStyle>
          <a:p/>
        </p:txBody>
      </p:sp>
      <p:pic>
        <p:nvPicPr>
          <p:cNvPr id="11" name="Google Shape;11;p2"/>
          <p:cNvPicPr preferRelativeResize="0"/>
          <p:nvPr/>
        </p:nvPicPr>
        <p:blipFill>
          <a:blip r:embed="rId3">
            <a:alphaModFix/>
          </a:blip>
          <a:stretch>
            <a:fillRect/>
          </a:stretch>
        </p:blipFill>
        <p:spPr>
          <a:xfrm>
            <a:off x="180000" y="180000"/>
            <a:ext cx="1718375" cy="59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with Patern">
  <p:cSld name="ONE_COLUMN_TEXT_2_1_1_1">
    <p:bg>
      <p:bgPr>
        <a:solidFill>
          <a:srgbClr val="FFFFFF"/>
        </a:solidFill>
      </p:bgPr>
    </p:bg>
    <p:spTree>
      <p:nvGrpSpPr>
        <p:cNvPr id="57" name="Shape 57"/>
        <p:cNvGrpSpPr/>
        <p:nvPr/>
      </p:nvGrpSpPr>
      <p:grpSpPr>
        <a:xfrm>
          <a:off x="0" y="0"/>
          <a:ext cx="0" cy="0"/>
          <a:chOff x="0" y="0"/>
          <a:chExt cx="0" cy="0"/>
        </a:xfrm>
      </p:grpSpPr>
      <p:pic>
        <p:nvPicPr>
          <p:cNvPr id="58" name="Google Shape;58;p11"/>
          <p:cNvPicPr preferRelativeResize="0"/>
          <p:nvPr/>
        </p:nvPicPr>
        <p:blipFill rotWithShape="1">
          <a:blip r:embed="rId2">
            <a:alphaModFix/>
          </a:blip>
          <a:srcRect b="24814" l="12345" r="49024" t="24809"/>
          <a:stretch/>
        </p:blipFill>
        <p:spPr>
          <a:xfrm>
            <a:off x="126000" y="126000"/>
            <a:ext cx="686425" cy="485999"/>
          </a:xfrm>
          <a:prstGeom prst="rect">
            <a:avLst/>
          </a:prstGeom>
          <a:noFill/>
          <a:ln>
            <a:noFill/>
          </a:ln>
        </p:spPr>
      </p:pic>
      <p:pic>
        <p:nvPicPr>
          <p:cNvPr id="59" name="Google Shape;59;p11"/>
          <p:cNvPicPr preferRelativeResize="0"/>
          <p:nvPr/>
        </p:nvPicPr>
        <p:blipFill>
          <a:blip r:embed="rId3">
            <a:alphaModFix/>
          </a:blip>
          <a:stretch>
            <a:fillRect/>
          </a:stretch>
        </p:blipFill>
        <p:spPr>
          <a:xfrm>
            <a:off x="2772000" y="0"/>
            <a:ext cx="6371999" cy="5169599"/>
          </a:xfrm>
          <a:prstGeom prst="rect">
            <a:avLst/>
          </a:prstGeom>
          <a:noFill/>
          <a:ln>
            <a:noFill/>
          </a:ln>
        </p:spPr>
      </p:pic>
      <p:sp>
        <p:nvSpPr>
          <p:cNvPr id="60" name="Google Shape;60;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p:cSld name="ONE_COLUMN_TEXT_2_1_1_1_1">
    <p:bg>
      <p:bgPr>
        <a:solidFill>
          <a:srgbClr val="FFFFFF"/>
        </a:solidFill>
      </p:bgPr>
    </p:bg>
    <p:spTree>
      <p:nvGrpSpPr>
        <p:cNvPr id="61" name="Shape 61"/>
        <p:cNvGrpSpPr/>
        <p:nvPr/>
      </p:nvGrpSpPr>
      <p:grpSpPr>
        <a:xfrm>
          <a:off x="0" y="0"/>
          <a:ext cx="0" cy="0"/>
          <a:chOff x="0" y="0"/>
          <a:chExt cx="0" cy="0"/>
        </a:xfrm>
      </p:grpSpPr>
      <p:pic>
        <p:nvPicPr>
          <p:cNvPr id="62" name="Google Shape;62;p12"/>
          <p:cNvPicPr preferRelativeResize="0"/>
          <p:nvPr/>
        </p:nvPicPr>
        <p:blipFill rotWithShape="1">
          <a:blip r:embed="rId2">
            <a:alphaModFix/>
          </a:blip>
          <a:srcRect b="24814" l="12345" r="49024" t="24809"/>
          <a:stretch/>
        </p:blipFill>
        <p:spPr>
          <a:xfrm>
            <a:off x="126000" y="126000"/>
            <a:ext cx="686425" cy="485999"/>
          </a:xfrm>
          <a:prstGeom prst="rect">
            <a:avLst/>
          </a:prstGeom>
          <a:noFill/>
          <a:ln>
            <a:noFill/>
          </a:ln>
        </p:spPr>
      </p:pic>
      <p:sp>
        <p:nvSpPr>
          <p:cNvPr id="63" name="Google Shape;63;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rincipal">
  <p:cSld name="TITLE_2">
    <p:spTree>
      <p:nvGrpSpPr>
        <p:cNvPr id="64" name="Shape 64"/>
        <p:cNvGrpSpPr/>
        <p:nvPr/>
      </p:nvGrpSpPr>
      <p:grpSpPr>
        <a:xfrm>
          <a:off x="0" y="0"/>
          <a:ext cx="0" cy="0"/>
          <a:chOff x="0" y="0"/>
          <a:chExt cx="0" cy="0"/>
        </a:xfrm>
      </p:grpSpPr>
      <p:sp>
        <p:nvSpPr>
          <p:cNvPr id="65" name="Google Shape;65;p13"/>
          <p:cNvSpPr txBox="1"/>
          <p:nvPr>
            <p:ph idx="1" type="subTitle"/>
          </p:nvPr>
        </p:nvSpPr>
        <p:spPr>
          <a:xfrm>
            <a:off x="460950" y="2762130"/>
            <a:ext cx="8222100" cy="432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66" name="Google Shape;66;p13"/>
          <p:cNvSpPr txBox="1"/>
          <p:nvPr>
            <p:ph idx="12" type="sldNum"/>
          </p:nvPr>
        </p:nvSpPr>
        <p:spPr>
          <a:xfrm>
            <a:off x="8523541" y="4695623"/>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fr"/>
              <a:t>‹#›</a:t>
            </a:fld>
            <a:endParaRPr/>
          </a:p>
        </p:txBody>
      </p:sp>
      <p:sp>
        <p:nvSpPr>
          <p:cNvPr id="67" name="Google Shape;67;p13"/>
          <p:cNvSpPr txBox="1"/>
          <p:nvPr>
            <p:ph type="title"/>
          </p:nvPr>
        </p:nvSpPr>
        <p:spPr>
          <a:xfrm>
            <a:off x="1001250" y="985375"/>
            <a:ext cx="7141500" cy="156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solidFill>
                  <a:srgbClr val="FFFFFF"/>
                </a:solidFill>
                <a:latin typeface="Roboto"/>
                <a:ea typeface="Roboto"/>
                <a:cs typeface="Roboto"/>
                <a:sym typeface="Roboto"/>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sp>
        <p:nvSpPr>
          <p:cNvPr id="68" name="Google Shape;68;p13"/>
          <p:cNvSpPr txBox="1"/>
          <p:nvPr>
            <p:ph idx="2" type="subTitle"/>
          </p:nvPr>
        </p:nvSpPr>
        <p:spPr>
          <a:xfrm>
            <a:off x="1036975" y="4423800"/>
            <a:ext cx="44784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3"/>
          <p:cNvSpPr txBox="1"/>
          <p:nvPr>
            <p:ph idx="3" type="subTitle"/>
          </p:nvPr>
        </p:nvSpPr>
        <p:spPr>
          <a:xfrm>
            <a:off x="1036975" y="4666700"/>
            <a:ext cx="42903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i="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0" name="Shape 70"/>
        <p:cNvGrpSpPr/>
        <p:nvPr/>
      </p:nvGrpSpPr>
      <p:grpSpPr>
        <a:xfrm>
          <a:off x="0" y="0"/>
          <a:ext cx="0" cy="0"/>
          <a:chOff x="0" y="0"/>
          <a:chExt cx="0" cy="0"/>
        </a:xfrm>
      </p:grpSpPr>
      <p:sp>
        <p:nvSpPr>
          <p:cNvPr id="71" name="Google Shape;71;p14"/>
          <p:cNvSpPr txBox="1"/>
          <p:nvPr>
            <p:ph type="title"/>
          </p:nvPr>
        </p:nvSpPr>
        <p:spPr>
          <a:xfrm>
            <a:off x="1458450" y="526350"/>
            <a:ext cx="6227100" cy="4090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Char char="●"/>
              <a:defRPr b="1" sz="4800">
                <a:solidFill>
                  <a:srgbClr val="FFFFFF"/>
                </a:solidFill>
              </a:defRPr>
            </a:lvl1pPr>
            <a:lvl2pPr lvl="1" rtl="0">
              <a:spcBef>
                <a:spcPts val="0"/>
              </a:spcBef>
              <a:spcAft>
                <a:spcPts val="0"/>
              </a:spcAft>
              <a:buSzPts val="6000"/>
              <a:buChar char="○"/>
              <a:defRPr sz="6000"/>
            </a:lvl2pPr>
            <a:lvl3pPr lvl="2" rtl="0">
              <a:spcBef>
                <a:spcPts val="0"/>
              </a:spcBef>
              <a:spcAft>
                <a:spcPts val="0"/>
              </a:spcAft>
              <a:buSzPts val="6000"/>
              <a:buChar char="■"/>
              <a:defRPr sz="6000"/>
            </a:lvl3pPr>
            <a:lvl4pPr lvl="3" rtl="0">
              <a:spcBef>
                <a:spcPts val="0"/>
              </a:spcBef>
              <a:spcAft>
                <a:spcPts val="0"/>
              </a:spcAft>
              <a:buSzPts val="6000"/>
              <a:buChar char="●"/>
              <a:defRPr sz="6000"/>
            </a:lvl4pPr>
            <a:lvl5pPr lvl="4" rtl="0">
              <a:spcBef>
                <a:spcPts val="0"/>
              </a:spcBef>
              <a:spcAft>
                <a:spcPts val="0"/>
              </a:spcAft>
              <a:buSzPts val="6000"/>
              <a:buChar char="○"/>
              <a:defRPr sz="6000"/>
            </a:lvl5pPr>
            <a:lvl6pPr lvl="5" rtl="0">
              <a:spcBef>
                <a:spcPts val="0"/>
              </a:spcBef>
              <a:spcAft>
                <a:spcPts val="0"/>
              </a:spcAft>
              <a:buSzPts val="6000"/>
              <a:buChar char="■"/>
              <a:defRPr sz="6000"/>
            </a:lvl6pPr>
            <a:lvl7pPr lvl="6" rtl="0">
              <a:spcBef>
                <a:spcPts val="0"/>
              </a:spcBef>
              <a:spcAft>
                <a:spcPts val="0"/>
              </a:spcAft>
              <a:buSzPts val="6000"/>
              <a:buChar char="●"/>
              <a:defRPr sz="6000"/>
            </a:lvl7pPr>
            <a:lvl8pPr lvl="7" rtl="0">
              <a:spcBef>
                <a:spcPts val="0"/>
              </a:spcBef>
              <a:spcAft>
                <a:spcPts val="0"/>
              </a:spcAft>
              <a:buSzPts val="6000"/>
              <a:buChar char="○"/>
              <a:defRPr sz="6000"/>
            </a:lvl8pPr>
            <a:lvl9pPr lvl="8" rtl="0">
              <a:spcBef>
                <a:spcPts val="0"/>
              </a:spcBef>
              <a:spcAft>
                <a:spcPts val="0"/>
              </a:spcAft>
              <a:buSzPts val="6000"/>
              <a:buChar char="■"/>
              <a:defRPr sz="6000"/>
            </a:lvl9pPr>
          </a:lstStyle>
          <a:p/>
        </p:txBody>
      </p:sp>
      <p:sp>
        <p:nvSpPr>
          <p:cNvPr id="72" name="Google Shape;72;p14"/>
          <p:cNvSpPr txBox="1"/>
          <p:nvPr>
            <p:ph idx="12" type="sldNum"/>
          </p:nvPr>
        </p:nvSpPr>
        <p:spPr>
          <a:xfrm>
            <a:off x="8523541" y="4695623"/>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73" name="Shape 73"/>
        <p:cNvGrpSpPr/>
        <p:nvPr/>
      </p:nvGrpSpPr>
      <p:grpSpPr>
        <a:xfrm>
          <a:off x="0" y="0"/>
          <a:ext cx="0" cy="0"/>
          <a:chOff x="0" y="0"/>
          <a:chExt cx="0" cy="0"/>
        </a:xfrm>
      </p:grpSpPr>
      <p:sp>
        <p:nvSpPr>
          <p:cNvPr id="74" name="Google Shape;74;p15"/>
          <p:cNvSpPr txBox="1"/>
          <p:nvPr>
            <p:ph idx="12" type="sldNum"/>
          </p:nvPr>
        </p:nvSpPr>
        <p:spPr>
          <a:xfrm>
            <a:off x="8523541" y="4695623"/>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amp; contenu">
  <p:cSld name="ONE_COLUMN_TEXT_1">
    <p:spTree>
      <p:nvGrpSpPr>
        <p:cNvPr id="75" name="Shape 75"/>
        <p:cNvGrpSpPr/>
        <p:nvPr/>
      </p:nvGrpSpPr>
      <p:grpSpPr>
        <a:xfrm>
          <a:off x="0" y="0"/>
          <a:ext cx="0" cy="0"/>
          <a:chOff x="0" y="0"/>
          <a:chExt cx="0" cy="0"/>
        </a:xfrm>
      </p:grpSpPr>
      <p:sp>
        <p:nvSpPr>
          <p:cNvPr id="76" name="Google Shape;76;p16"/>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txBox="1"/>
          <p:nvPr>
            <p:ph type="title"/>
          </p:nvPr>
        </p:nvSpPr>
        <p:spPr>
          <a:xfrm>
            <a:off x="211625" y="440925"/>
            <a:ext cx="28080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78" name="Google Shape;78;p16"/>
          <p:cNvSpPr txBox="1"/>
          <p:nvPr>
            <p:ph idx="12" type="sldNum"/>
          </p:nvPr>
        </p:nvSpPr>
        <p:spPr>
          <a:xfrm>
            <a:off x="8523541" y="4695623"/>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79" name="Google Shape;79;p16"/>
          <p:cNvSpPr txBox="1"/>
          <p:nvPr>
            <p:ph idx="1" type="subTitle"/>
          </p:nvPr>
        </p:nvSpPr>
        <p:spPr>
          <a:xfrm>
            <a:off x="621650" y="2501050"/>
            <a:ext cx="20817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 name="Google Shape;80;p16"/>
          <p:cNvSpPr txBox="1"/>
          <p:nvPr>
            <p:ph idx="2" type="body"/>
          </p:nvPr>
        </p:nvSpPr>
        <p:spPr>
          <a:xfrm>
            <a:off x="3650375" y="1033675"/>
            <a:ext cx="5110500" cy="30141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rincipal 1">
  <p:cSld name="TITLE_3">
    <p:spTree>
      <p:nvGrpSpPr>
        <p:cNvPr id="81" name="Shape 81"/>
        <p:cNvGrpSpPr/>
        <p:nvPr/>
      </p:nvGrpSpPr>
      <p:grpSpPr>
        <a:xfrm>
          <a:off x="0" y="0"/>
          <a:ext cx="0" cy="0"/>
          <a:chOff x="0" y="0"/>
          <a:chExt cx="0" cy="0"/>
        </a:xfrm>
      </p:grpSpPr>
      <p:sp>
        <p:nvSpPr>
          <p:cNvPr id="82" name="Google Shape;82;p17"/>
          <p:cNvSpPr txBox="1"/>
          <p:nvPr>
            <p:ph idx="1" type="subTitle"/>
          </p:nvPr>
        </p:nvSpPr>
        <p:spPr>
          <a:xfrm>
            <a:off x="460950" y="2762130"/>
            <a:ext cx="8222100" cy="432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83" name="Google Shape;83;p17"/>
          <p:cNvSpPr txBox="1"/>
          <p:nvPr>
            <p:ph idx="12" type="sldNum"/>
          </p:nvPr>
        </p:nvSpPr>
        <p:spPr>
          <a:xfrm>
            <a:off x="8523541" y="4695623"/>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fr"/>
              <a:t>‹#›</a:t>
            </a:fld>
            <a:endParaRPr/>
          </a:p>
        </p:txBody>
      </p:sp>
      <p:sp>
        <p:nvSpPr>
          <p:cNvPr id="84" name="Google Shape;84;p17"/>
          <p:cNvSpPr txBox="1"/>
          <p:nvPr>
            <p:ph type="title"/>
          </p:nvPr>
        </p:nvSpPr>
        <p:spPr>
          <a:xfrm>
            <a:off x="1001250" y="985375"/>
            <a:ext cx="7141500" cy="156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solidFill>
                  <a:srgbClr val="FFFFFF"/>
                </a:solidFill>
                <a:latin typeface="Roboto"/>
                <a:ea typeface="Roboto"/>
                <a:cs typeface="Roboto"/>
                <a:sym typeface="Roboto"/>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sp>
        <p:nvSpPr>
          <p:cNvPr id="85" name="Google Shape;85;p17"/>
          <p:cNvSpPr txBox="1"/>
          <p:nvPr>
            <p:ph idx="2" type="subTitle"/>
          </p:nvPr>
        </p:nvSpPr>
        <p:spPr>
          <a:xfrm>
            <a:off x="1036975" y="4423800"/>
            <a:ext cx="44784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 name="Google Shape;86;p17"/>
          <p:cNvSpPr txBox="1"/>
          <p:nvPr>
            <p:ph idx="3" type="subTitle"/>
          </p:nvPr>
        </p:nvSpPr>
        <p:spPr>
          <a:xfrm>
            <a:off x="1036975" y="4666700"/>
            <a:ext cx="42903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i="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mp; text">
  <p:cSld name="ONE_COLUMN_TEXT_1_1">
    <p:spTree>
      <p:nvGrpSpPr>
        <p:cNvPr id="87" name="Shape 87"/>
        <p:cNvGrpSpPr/>
        <p:nvPr/>
      </p:nvGrpSpPr>
      <p:grpSpPr>
        <a:xfrm>
          <a:off x="0" y="0"/>
          <a:ext cx="0" cy="0"/>
          <a:chOff x="0" y="0"/>
          <a:chExt cx="0" cy="0"/>
        </a:xfrm>
      </p:grpSpPr>
      <p:pic>
        <p:nvPicPr>
          <p:cNvPr descr="Wild Code School" id="88" name="Google Shape;88;p18"/>
          <p:cNvPicPr preferRelativeResize="0"/>
          <p:nvPr/>
        </p:nvPicPr>
        <p:blipFill rotWithShape="1">
          <a:blip r:embed="rId2">
            <a:alphaModFix/>
          </a:blip>
          <a:srcRect b="0" l="0" r="38336" t="0"/>
          <a:stretch/>
        </p:blipFill>
        <p:spPr>
          <a:xfrm>
            <a:off x="4385478" y="0"/>
            <a:ext cx="4758523" cy="5143501"/>
          </a:xfrm>
          <a:prstGeom prst="rect">
            <a:avLst/>
          </a:prstGeom>
          <a:noFill/>
          <a:ln>
            <a:noFill/>
          </a:ln>
        </p:spPr>
      </p:pic>
      <p:sp>
        <p:nvSpPr>
          <p:cNvPr id="89" name="Google Shape;89;p18"/>
          <p:cNvSpPr txBox="1"/>
          <p:nvPr>
            <p:ph type="title"/>
          </p:nvPr>
        </p:nvSpPr>
        <p:spPr>
          <a:xfrm>
            <a:off x="375875" y="440925"/>
            <a:ext cx="36792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90" name="Google Shape;90;p18"/>
          <p:cNvSpPr txBox="1"/>
          <p:nvPr>
            <p:ph idx="12" type="sldNum"/>
          </p:nvPr>
        </p:nvSpPr>
        <p:spPr>
          <a:xfrm>
            <a:off x="8523541" y="4695623"/>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fr"/>
              <a:t>‹#›</a:t>
            </a:fld>
            <a:endParaRPr/>
          </a:p>
        </p:txBody>
      </p:sp>
      <p:sp>
        <p:nvSpPr>
          <p:cNvPr id="91" name="Google Shape;91;p18"/>
          <p:cNvSpPr txBox="1"/>
          <p:nvPr>
            <p:ph idx="1" type="subTitle"/>
          </p:nvPr>
        </p:nvSpPr>
        <p:spPr>
          <a:xfrm>
            <a:off x="913127" y="2501050"/>
            <a:ext cx="27276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amp; contenu 1">
  <p:cSld name="ONE_COLUMN_TEXT_2">
    <p:spTree>
      <p:nvGrpSpPr>
        <p:cNvPr id="92" name="Shape 92"/>
        <p:cNvGrpSpPr/>
        <p:nvPr/>
      </p:nvGrpSpPr>
      <p:grpSpPr>
        <a:xfrm>
          <a:off x="0" y="0"/>
          <a:ext cx="0" cy="0"/>
          <a:chOff x="0" y="0"/>
          <a:chExt cx="0" cy="0"/>
        </a:xfrm>
      </p:grpSpPr>
      <p:sp>
        <p:nvSpPr>
          <p:cNvPr id="93" name="Google Shape;93;p1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9"/>
          <p:cNvSpPr txBox="1"/>
          <p:nvPr>
            <p:ph type="title"/>
          </p:nvPr>
        </p:nvSpPr>
        <p:spPr>
          <a:xfrm>
            <a:off x="211625" y="440925"/>
            <a:ext cx="28080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95" name="Google Shape;95;p19"/>
          <p:cNvSpPr txBox="1"/>
          <p:nvPr>
            <p:ph idx="12" type="sldNum"/>
          </p:nvPr>
        </p:nvSpPr>
        <p:spPr>
          <a:xfrm>
            <a:off x="8523541" y="4695623"/>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96" name="Google Shape;96;p19"/>
          <p:cNvSpPr txBox="1"/>
          <p:nvPr>
            <p:ph idx="1" type="subTitle"/>
          </p:nvPr>
        </p:nvSpPr>
        <p:spPr>
          <a:xfrm>
            <a:off x="621650" y="2501050"/>
            <a:ext cx="20817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 name="Google Shape;97;p19"/>
          <p:cNvSpPr txBox="1"/>
          <p:nvPr>
            <p:ph idx="2" type="body"/>
          </p:nvPr>
        </p:nvSpPr>
        <p:spPr>
          <a:xfrm>
            <a:off x="3650375" y="1033675"/>
            <a:ext cx="5110500" cy="30141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rincipal 2">
  <p:cSld name="TITLE_4">
    <p:spTree>
      <p:nvGrpSpPr>
        <p:cNvPr id="98" name="Shape 98"/>
        <p:cNvGrpSpPr/>
        <p:nvPr/>
      </p:nvGrpSpPr>
      <p:grpSpPr>
        <a:xfrm>
          <a:off x="0" y="0"/>
          <a:ext cx="0" cy="0"/>
          <a:chOff x="0" y="0"/>
          <a:chExt cx="0" cy="0"/>
        </a:xfrm>
      </p:grpSpPr>
      <p:sp>
        <p:nvSpPr>
          <p:cNvPr id="99" name="Google Shape;99;p20"/>
          <p:cNvSpPr txBox="1"/>
          <p:nvPr>
            <p:ph idx="1" type="subTitle"/>
          </p:nvPr>
        </p:nvSpPr>
        <p:spPr>
          <a:xfrm>
            <a:off x="460950" y="2762130"/>
            <a:ext cx="8222100" cy="432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00" name="Google Shape;100;p20"/>
          <p:cNvSpPr txBox="1"/>
          <p:nvPr>
            <p:ph idx="12" type="sldNum"/>
          </p:nvPr>
        </p:nvSpPr>
        <p:spPr>
          <a:xfrm>
            <a:off x="8523541" y="4695623"/>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fr"/>
              <a:t>‹#›</a:t>
            </a:fld>
            <a:endParaRPr/>
          </a:p>
        </p:txBody>
      </p:sp>
      <p:sp>
        <p:nvSpPr>
          <p:cNvPr id="101" name="Google Shape;101;p20"/>
          <p:cNvSpPr txBox="1"/>
          <p:nvPr>
            <p:ph type="title"/>
          </p:nvPr>
        </p:nvSpPr>
        <p:spPr>
          <a:xfrm>
            <a:off x="1001250" y="985375"/>
            <a:ext cx="7141500" cy="156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solidFill>
                  <a:srgbClr val="FFFFFF"/>
                </a:solidFill>
                <a:latin typeface="Roboto"/>
                <a:ea typeface="Roboto"/>
                <a:cs typeface="Roboto"/>
                <a:sym typeface="Roboto"/>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sp>
        <p:nvSpPr>
          <p:cNvPr id="102" name="Google Shape;102;p20"/>
          <p:cNvSpPr txBox="1"/>
          <p:nvPr>
            <p:ph idx="2" type="subTitle"/>
          </p:nvPr>
        </p:nvSpPr>
        <p:spPr>
          <a:xfrm>
            <a:off x="1036975" y="4423800"/>
            <a:ext cx="44784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 name="Google Shape;103;p20"/>
          <p:cNvSpPr txBox="1"/>
          <p:nvPr>
            <p:ph idx="3" type="subTitle"/>
          </p:nvPr>
        </p:nvSpPr>
        <p:spPr>
          <a:xfrm>
            <a:off x="1036975" y="4666700"/>
            <a:ext cx="42903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i="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bg>
      <p:bgPr>
        <a:solidFill>
          <a:srgbClr val="F99797"/>
        </a:solidFill>
      </p:bgPr>
    </p:bg>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flipH="1">
            <a:off x="3170290" y="771750"/>
            <a:ext cx="2803416" cy="3600000"/>
          </a:xfrm>
          <a:prstGeom prst="rect">
            <a:avLst/>
          </a:prstGeom>
          <a:noFill/>
          <a:ln>
            <a:noFill/>
          </a:ln>
        </p:spPr>
      </p:pic>
      <p:sp>
        <p:nvSpPr>
          <p:cNvPr id="14" name="Google Shape;14;p3"/>
          <p:cNvSpPr txBox="1"/>
          <p:nvPr>
            <p:ph type="title"/>
          </p:nvPr>
        </p:nvSpPr>
        <p:spPr>
          <a:xfrm>
            <a:off x="1835550" y="1787700"/>
            <a:ext cx="5472900" cy="156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solidFill>
                  <a:srgbClr val="FFFFFF"/>
                </a:solidFill>
                <a:latin typeface="Varela Round"/>
                <a:ea typeface="Varela Round"/>
                <a:cs typeface="Varela Round"/>
                <a:sym typeface="Varela Round"/>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pic>
        <p:nvPicPr>
          <p:cNvPr id="15" name="Google Shape;15;p3"/>
          <p:cNvPicPr preferRelativeResize="0"/>
          <p:nvPr/>
        </p:nvPicPr>
        <p:blipFill>
          <a:blip r:embed="rId3">
            <a:alphaModFix/>
          </a:blip>
          <a:stretch>
            <a:fillRect/>
          </a:stretch>
        </p:blipFill>
        <p:spPr>
          <a:xfrm>
            <a:off x="180000" y="180000"/>
            <a:ext cx="1718375" cy="592850"/>
          </a:xfrm>
          <a:prstGeom prst="rect">
            <a:avLst/>
          </a:prstGeom>
          <a:noFill/>
          <a:ln>
            <a:noFill/>
          </a:ln>
        </p:spPr>
      </p:pic>
      <p:sp>
        <p:nvSpPr>
          <p:cNvPr id="16" name="Google Shape;1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latin typeface="Varela Round"/>
                <a:ea typeface="Varela Round"/>
                <a:cs typeface="Varela Round"/>
                <a:sym typeface="Varela Round"/>
              </a:defRPr>
            </a:lvl1pPr>
            <a:lvl2pPr lvl="1">
              <a:buNone/>
              <a:defRPr>
                <a:solidFill>
                  <a:srgbClr val="FFFFFF"/>
                </a:solidFill>
                <a:latin typeface="Varela Round"/>
                <a:ea typeface="Varela Round"/>
                <a:cs typeface="Varela Round"/>
                <a:sym typeface="Varela Round"/>
              </a:defRPr>
            </a:lvl2pPr>
            <a:lvl3pPr lvl="2">
              <a:buNone/>
              <a:defRPr>
                <a:solidFill>
                  <a:srgbClr val="FFFFFF"/>
                </a:solidFill>
                <a:latin typeface="Varela Round"/>
                <a:ea typeface="Varela Round"/>
                <a:cs typeface="Varela Round"/>
                <a:sym typeface="Varela Round"/>
              </a:defRPr>
            </a:lvl3pPr>
            <a:lvl4pPr lvl="3">
              <a:buNone/>
              <a:defRPr>
                <a:solidFill>
                  <a:srgbClr val="FFFFFF"/>
                </a:solidFill>
                <a:latin typeface="Varela Round"/>
                <a:ea typeface="Varela Round"/>
                <a:cs typeface="Varela Round"/>
                <a:sym typeface="Varela Round"/>
              </a:defRPr>
            </a:lvl4pPr>
            <a:lvl5pPr lvl="4">
              <a:buNone/>
              <a:defRPr>
                <a:solidFill>
                  <a:srgbClr val="FFFFFF"/>
                </a:solidFill>
                <a:latin typeface="Varela Round"/>
                <a:ea typeface="Varela Round"/>
                <a:cs typeface="Varela Round"/>
                <a:sym typeface="Varela Round"/>
              </a:defRPr>
            </a:lvl5pPr>
            <a:lvl6pPr lvl="5">
              <a:buNone/>
              <a:defRPr>
                <a:solidFill>
                  <a:srgbClr val="FFFFFF"/>
                </a:solidFill>
                <a:latin typeface="Varela Round"/>
                <a:ea typeface="Varela Round"/>
                <a:cs typeface="Varela Round"/>
                <a:sym typeface="Varela Round"/>
              </a:defRPr>
            </a:lvl6pPr>
            <a:lvl7pPr lvl="6">
              <a:buNone/>
              <a:defRPr>
                <a:solidFill>
                  <a:srgbClr val="FFFFFF"/>
                </a:solidFill>
                <a:latin typeface="Varela Round"/>
                <a:ea typeface="Varela Round"/>
                <a:cs typeface="Varela Round"/>
                <a:sym typeface="Varela Round"/>
              </a:defRPr>
            </a:lvl7pPr>
            <a:lvl8pPr lvl="7">
              <a:buNone/>
              <a:defRPr>
                <a:solidFill>
                  <a:srgbClr val="FFFFFF"/>
                </a:solidFill>
                <a:latin typeface="Varela Round"/>
                <a:ea typeface="Varela Round"/>
                <a:cs typeface="Varela Round"/>
                <a:sym typeface="Varela Round"/>
              </a:defRPr>
            </a:lvl8pPr>
            <a:lvl9pPr lvl="8">
              <a:buNone/>
              <a:defRPr>
                <a:solidFill>
                  <a:srgbClr val="FFFFFF"/>
                </a:solidFill>
                <a:latin typeface="Varela Round"/>
                <a:ea typeface="Varela Round"/>
                <a:cs typeface="Varela Round"/>
                <a:sym typeface="Varela Round"/>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amp; contenu 2">
  <p:cSld name="ONE_COLUMN_TEXT_3">
    <p:spTree>
      <p:nvGrpSpPr>
        <p:cNvPr id="104" name="Shape 104"/>
        <p:cNvGrpSpPr/>
        <p:nvPr/>
      </p:nvGrpSpPr>
      <p:grpSpPr>
        <a:xfrm>
          <a:off x="0" y="0"/>
          <a:ext cx="0" cy="0"/>
          <a:chOff x="0" y="0"/>
          <a:chExt cx="0" cy="0"/>
        </a:xfrm>
      </p:grpSpPr>
      <p:sp>
        <p:nvSpPr>
          <p:cNvPr id="105" name="Google Shape;105;p21"/>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1"/>
          <p:cNvSpPr txBox="1"/>
          <p:nvPr>
            <p:ph type="title"/>
          </p:nvPr>
        </p:nvSpPr>
        <p:spPr>
          <a:xfrm>
            <a:off x="211625" y="440925"/>
            <a:ext cx="28080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107" name="Google Shape;107;p21"/>
          <p:cNvSpPr txBox="1"/>
          <p:nvPr>
            <p:ph idx="12" type="sldNum"/>
          </p:nvPr>
        </p:nvSpPr>
        <p:spPr>
          <a:xfrm>
            <a:off x="8523541" y="4695623"/>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08" name="Google Shape;108;p21"/>
          <p:cNvSpPr txBox="1"/>
          <p:nvPr>
            <p:ph idx="1" type="subTitle"/>
          </p:nvPr>
        </p:nvSpPr>
        <p:spPr>
          <a:xfrm>
            <a:off x="621650" y="2501050"/>
            <a:ext cx="20817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 name="Google Shape;109;p21"/>
          <p:cNvSpPr txBox="1"/>
          <p:nvPr>
            <p:ph idx="2" type="body"/>
          </p:nvPr>
        </p:nvSpPr>
        <p:spPr>
          <a:xfrm>
            <a:off x="3650375" y="1033675"/>
            <a:ext cx="5110500" cy="30141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amp; contenu 3">
  <p:cSld name="ONE_COLUMN_TEXT_4">
    <p:spTree>
      <p:nvGrpSpPr>
        <p:cNvPr id="110" name="Shape 110"/>
        <p:cNvGrpSpPr/>
        <p:nvPr/>
      </p:nvGrpSpPr>
      <p:grpSpPr>
        <a:xfrm>
          <a:off x="0" y="0"/>
          <a:ext cx="0" cy="0"/>
          <a:chOff x="0" y="0"/>
          <a:chExt cx="0" cy="0"/>
        </a:xfrm>
      </p:grpSpPr>
      <p:sp>
        <p:nvSpPr>
          <p:cNvPr id="111" name="Google Shape;111;p22"/>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txBox="1"/>
          <p:nvPr>
            <p:ph type="title"/>
          </p:nvPr>
        </p:nvSpPr>
        <p:spPr>
          <a:xfrm>
            <a:off x="211625" y="440925"/>
            <a:ext cx="28080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113" name="Google Shape;113;p22"/>
          <p:cNvSpPr txBox="1"/>
          <p:nvPr>
            <p:ph idx="12" type="sldNum"/>
          </p:nvPr>
        </p:nvSpPr>
        <p:spPr>
          <a:xfrm>
            <a:off x="8523541" y="4695623"/>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14" name="Google Shape;114;p22"/>
          <p:cNvSpPr txBox="1"/>
          <p:nvPr>
            <p:ph idx="1" type="subTitle"/>
          </p:nvPr>
        </p:nvSpPr>
        <p:spPr>
          <a:xfrm>
            <a:off x="621650" y="2501050"/>
            <a:ext cx="20817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 name="Google Shape;115;p22"/>
          <p:cNvSpPr txBox="1"/>
          <p:nvPr>
            <p:ph idx="2" type="body"/>
          </p:nvPr>
        </p:nvSpPr>
        <p:spPr>
          <a:xfrm>
            <a:off x="3650375" y="1033675"/>
            <a:ext cx="5110500" cy="30141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rincipal 3">
  <p:cSld name="TITLE_5">
    <p:spTree>
      <p:nvGrpSpPr>
        <p:cNvPr id="116" name="Shape 116"/>
        <p:cNvGrpSpPr/>
        <p:nvPr/>
      </p:nvGrpSpPr>
      <p:grpSpPr>
        <a:xfrm>
          <a:off x="0" y="0"/>
          <a:ext cx="0" cy="0"/>
          <a:chOff x="0" y="0"/>
          <a:chExt cx="0" cy="0"/>
        </a:xfrm>
      </p:grpSpPr>
      <p:sp>
        <p:nvSpPr>
          <p:cNvPr id="117" name="Google Shape;117;p23"/>
          <p:cNvSpPr txBox="1"/>
          <p:nvPr>
            <p:ph idx="1" type="subTitle"/>
          </p:nvPr>
        </p:nvSpPr>
        <p:spPr>
          <a:xfrm>
            <a:off x="460950" y="2762130"/>
            <a:ext cx="8222100" cy="432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18" name="Google Shape;118;p23"/>
          <p:cNvSpPr txBox="1"/>
          <p:nvPr>
            <p:ph idx="12" type="sldNum"/>
          </p:nvPr>
        </p:nvSpPr>
        <p:spPr>
          <a:xfrm>
            <a:off x="8523541" y="4695623"/>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fr"/>
              <a:t>‹#›</a:t>
            </a:fld>
            <a:endParaRPr/>
          </a:p>
        </p:txBody>
      </p:sp>
      <p:sp>
        <p:nvSpPr>
          <p:cNvPr id="119" name="Google Shape;119;p23"/>
          <p:cNvSpPr txBox="1"/>
          <p:nvPr>
            <p:ph type="title"/>
          </p:nvPr>
        </p:nvSpPr>
        <p:spPr>
          <a:xfrm>
            <a:off x="1001250" y="985375"/>
            <a:ext cx="7141500" cy="156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solidFill>
                  <a:srgbClr val="FFFFFF"/>
                </a:solidFill>
                <a:latin typeface="Roboto"/>
                <a:ea typeface="Roboto"/>
                <a:cs typeface="Roboto"/>
                <a:sym typeface="Roboto"/>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sp>
        <p:nvSpPr>
          <p:cNvPr id="120" name="Google Shape;120;p23"/>
          <p:cNvSpPr txBox="1"/>
          <p:nvPr>
            <p:ph idx="2" type="subTitle"/>
          </p:nvPr>
        </p:nvSpPr>
        <p:spPr>
          <a:xfrm>
            <a:off x="1036975" y="4423800"/>
            <a:ext cx="44784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 name="Google Shape;121;p23"/>
          <p:cNvSpPr txBox="1"/>
          <p:nvPr>
            <p:ph idx="3" type="subTitle"/>
          </p:nvPr>
        </p:nvSpPr>
        <p:spPr>
          <a:xfrm>
            <a:off x="1036975" y="4666700"/>
            <a:ext cx="42903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i="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amp; contenu 4">
  <p:cSld name="ONE_COLUMN_TEXT_5">
    <p:spTree>
      <p:nvGrpSpPr>
        <p:cNvPr id="122" name="Shape 122"/>
        <p:cNvGrpSpPr/>
        <p:nvPr/>
      </p:nvGrpSpPr>
      <p:grpSpPr>
        <a:xfrm>
          <a:off x="0" y="0"/>
          <a:ext cx="0" cy="0"/>
          <a:chOff x="0" y="0"/>
          <a:chExt cx="0" cy="0"/>
        </a:xfrm>
      </p:grpSpPr>
      <p:sp>
        <p:nvSpPr>
          <p:cNvPr id="123" name="Google Shape;123;p24"/>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4"/>
          <p:cNvSpPr txBox="1"/>
          <p:nvPr>
            <p:ph type="title"/>
          </p:nvPr>
        </p:nvSpPr>
        <p:spPr>
          <a:xfrm>
            <a:off x="211625" y="440925"/>
            <a:ext cx="28080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125" name="Google Shape;125;p24"/>
          <p:cNvSpPr txBox="1"/>
          <p:nvPr>
            <p:ph idx="12" type="sldNum"/>
          </p:nvPr>
        </p:nvSpPr>
        <p:spPr>
          <a:xfrm>
            <a:off x="8523541" y="4695623"/>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26" name="Google Shape;126;p24"/>
          <p:cNvSpPr txBox="1"/>
          <p:nvPr>
            <p:ph idx="1" type="subTitle"/>
          </p:nvPr>
        </p:nvSpPr>
        <p:spPr>
          <a:xfrm>
            <a:off x="621650" y="2501050"/>
            <a:ext cx="20817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 name="Google Shape;127;p24"/>
          <p:cNvSpPr txBox="1"/>
          <p:nvPr>
            <p:ph idx="2" type="body"/>
          </p:nvPr>
        </p:nvSpPr>
        <p:spPr>
          <a:xfrm>
            <a:off x="3650375" y="1033675"/>
            <a:ext cx="5110500" cy="30141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mp; text 1">
  <p:cSld name="ONE_COLUMN_TEXT_1_2">
    <p:spTree>
      <p:nvGrpSpPr>
        <p:cNvPr id="128" name="Shape 128"/>
        <p:cNvGrpSpPr/>
        <p:nvPr/>
      </p:nvGrpSpPr>
      <p:grpSpPr>
        <a:xfrm>
          <a:off x="0" y="0"/>
          <a:ext cx="0" cy="0"/>
          <a:chOff x="0" y="0"/>
          <a:chExt cx="0" cy="0"/>
        </a:xfrm>
      </p:grpSpPr>
      <p:pic>
        <p:nvPicPr>
          <p:cNvPr descr="Wild Code School" id="129" name="Google Shape;129;p25"/>
          <p:cNvPicPr preferRelativeResize="0"/>
          <p:nvPr/>
        </p:nvPicPr>
        <p:blipFill rotWithShape="1">
          <a:blip r:embed="rId2">
            <a:alphaModFix/>
          </a:blip>
          <a:srcRect b="0" l="0" r="38336" t="0"/>
          <a:stretch/>
        </p:blipFill>
        <p:spPr>
          <a:xfrm>
            <a:off x="4385478" y="0"/>
            <a:ext cx="4758523" cy="5143501"/>
          </a:xfrm>
          <a:prstGeom prst="rect">
            <a:avLst/>
          </a:prstGeom>
          <a:noFill/>
          <a:ln>
            <a:noFill/>
          </a:ln>
        </p:spPr>
      </p:pic>
      <p:sp>
        <p:nvSpPr>
          <p:cNvPr id="130" name="Google Shape;130;p25"/>
          <p:cNvSpPr txBox="1"/>
          <p:nvPr>
            <p:ph type="title"/>
          </p:nvPr>
        </p:nvSpPr>
        <p:spPr>
          <a:xfrm>
            <a:off x="375875" y="440925"/>
            <a:ext cx="36792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131" name="Google Shape;131;p25"/>
          <p:cNvSpPr txBox="1"/>
          <p:nvPr>
            <p:ph idx="12" type="sldNum"/>
          </p:nvPr>
        </p:nvSpPr>
        <p:spPr>
          <a:xfrm>
            <a:off x="8523541" y="4695623"/>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fr"/>
              <a:t>‹#›</a:t>
            </a:fld>
            <a:endParaRPr/>
          </a:p>
        </p:txBody>
      </p:sp>
      <p:sp>
        <p:nvSpPr>
          <p:cNvPr id="132" name="Google Shape;132;p25"/>
          <p:cNvSpPr txBox="1"/>
          <p:nvPr>
            <p:ph idx="1" type="subTitle"/>
          </p:nvPr>
        </p:nvSpPr>
        <p:spPr>
          <a:xfrm>
            <a:off x="913127" y="2501050"/>
            <a:ext cx="27276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_1_1">
    <p:bg>
      <p:bgPr>
        <a:solidFill>
          <a:srgbClr val="F76C6C"/>
        </a:solidFill>
      </p:bgPr>
    </p:bg>
    <p:spTree>
      <p:nvGrpSpPr>
        <p:cNvPr id="17"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b="258" l="0" r="0" t="258"/>
          <a:stretch/>
        </p:blipFill>
        <p:spPr>
          <a:xfrm rot="10800000">
            <a:off x="3170289" y="771750"/>
            <a:ext cx="2803417" cy="3599999"/>
          </a:xfrm>
          <a:prstGeom prst="rect">
            <a:avLst/>
          </a:prstGeom>
          <a:noFill/>
          <a:ln>
            <a:noFill/>
          </a:ln>
        </p:spPr>
      </p:pic>
      <p:sp>
        <p:nvSpPr>
          <p:cNvPr id="19" name="Google Shape;19;p4"/>
          <p:cNvSpPr txBox="1"/>
          <p:nvPr>
            <p:ph type="title"/>
          </p:nvPr>
        </p:nvSpPr>
        <p:spPr>
          <a:xfrm>
            <a:off x="1835550" y="1787700"/>
            <a:ext cx="5472900" cy="156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solidFill>
                  <a:srgbClr val="FFFFFF"/>
                </a:solidFill>
                <a:latin typeface="Varela Round"/>
                <a:ea typeface="Varela Round"/>
                <a:cs typeface="Varela Round"/>
                <a:sym typeface="Varela Round"/>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pic>
        <p:nvPicPr>
          <p:cNvPr id="20" name="Google Shape;20;p4"/>
          <p:cNvPicPr preferRelativeResize="0"/>
          <p:nvPr/>
        </p:nvPicPr>
        <p:blipFill>
          <a:blip r:embed="rId3">
            <a:alphaModFix/>
          </a:blip>
          <a:stretch>
            <a:fillRect/>
          </a:stretch>
        </p:blipFill>
        <p:spPr>
          <a:xfrm>
            <a:off x="180000" y="180000"/>
            <a:ext cx="1718375" cy="592850"/>
          </a:xfrm>
          <a:prstGeom prst="rect">
            <a:avLst/>
          </a:prstGeom>
          <a:noFill/>
          <a:ln>
            <a:noFill/>
          </a:ln>
        </p:spPr>
      </p:pic>
      <p:sp>
        <p:nvSpPr>
          <p:cNvPr id="21" name="Google Shape;21;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latin typeface="Varela Round"/>
                <a:ea typeface="Varela Round"/>
                <a:cs typeface="Varela Round"/>
                <a:sym typeface="Varela Round"/>
              </a:defRPr>
            </a:lvl1pPr>
            <a:lvl2pPr lvl="1">
              <a:buNone/>
              <a:defRPr>
                <a:solidFill>
                  <a:srgbClr val="FFFFFF"/>
                </a:solidFill>
                <a:latin typeface="Varela Round"/>
                <a:ea typeface="Varela Round"/>
                <a:cs typeface="Varela Round"/>
                <a:sym typeface="Varela Round"/>
              </a:defRPr>
            </a:lvl2pPr>
            <a:lvl3pPr lvl="2">
              <a:buNone/>
              <a:defRPr>
                <a:solidFill>
                  <a:srgbClr val="FFFFFF"/>
                </a:solidFill>
                <a:latin typeface="Varela Round"/>
                <a:ea typeface="Varela Round"/>
                <a:cs typeface="Varela Round"/>
                <a:sym typeface="Varela Round"/>
              </a:defRPr>
            </a:lvl3pPr>
            <a:lvl4pPr lvl="3">
              <a:buNone/>
              <a:defRPr>
                <a:solidFill>
                  <a:srgbClr val="FFFFFF"/>
                </a:solidFill>
                <a:latin typeface="Varela Round"/>
                <a:ea typeface="Varela Round"/>
                <a:cs typeface="Varela Round"/>
                <a:sym typeface="Varela Round"/>
              </a:defRPr>
            </a:lvl4pPr>
            <a:lvl5pPr lvl="4">
              <a:buNone/>
              <a:defRPr>
                <a:solidFill>
                  <a:srgbClr val="FFFFFF"/>
                </a:solidFill>
                <a:latin typeface="Varela Round"/>
                <a:ea typeface="Varela Round"/>
                <a:cs typeface="Varela Round"/>
                <a:sym typeface="Varela Round"/>
              </a:defRPr>
            </a:lvl5pPr>
            <a:lvl6pPr lvl="5">
              <a:buNone/>
              <a:defRPr>
                <a:solidFill>
                  <a:srgbClr val="FFFFFF"/>
                </a:solidFill>
                <a:latin typeface="Varela Round"/>
                <a:ea typeface="Varela Round"/>
                <a:cs typeface="Varela Round"/>
                <a:sym typeface="Varela Round"/>
              </a:defRPr>
            </a:lvl6pPr>
            <a:lvl7pPr lvl="6">
              <a:buNone/>
              <a:defRPr>
                <a:solidFill>
                  <a:srgbClr val="FFFFFF"/>
                </a:solidFill>
                <a:latin typeface="Varela Round"/>
                <a:ea typeface="Varela Round"/>
                <a:cs typeface="Varela Round"/>
                <a:sym typeface="Varela Round"/>
              </a:defRPr>
            </a:lvl7pPr>
            <a:lvl8pPr lvl="7">
              <a:buNone/>
              <a:defRPr>
                <a:solidFill>
                  <a:srgbClr val="FFFFFF"/>
                </a:solidFill>
                <a:latin typeface="Varela Round"/>
                <a:ea typeface="Varela Round"/>
                <a:cs typeface="Varela Round"/>
                <a:sym typeface="Varela Round"/>
              </a:defRPr>
            </a:lvl8pPr>
            <a:lvl9pPr lvl="8">
              <a:buNone/>
              <a:defRPr>
                <a:solidFill>
                  <a:srgbClr val="FFFFFF"/>
                </a:solidFill>
                <a:latin typeface="Varela Round"/>
                <a:ea typeface="Varela Round"/>
                <a:cs typeface="Varela Round"/>
                <a:sym typeface="Varela Round"/>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p:cSld name="CUSTOM">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2799150" y="1973574"/>
            <a:ext cx="3545702" cy="1196351"/>
          </a:xfrm>
          <a:prstGeom prst="rect">
            <a:avLst/>
          </a:prstGeom>
          <a:noFill/>
          <a:ln>
            <a:noFill/>
          </a:ln>
        </p:spPr>
      </p:pic>
      <p:sp>
        <p:nvSpPr>
          <p:cNvPr id="24" name="Google Shape;24;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ONE_COLUMN_TEXT">
    <p:bg>
      <p:bgPr>
        <a:solidFill>
          <a:srgbClr val="F99797"/>
        </a:solidFill>
      </p:bgPr>
    </p:bg>
    <p:spTree>
      <p:nvGrpSpPr>
        <p:cNvPr id="25" name="Shape 25"/>
        <p:cNvGrpSpPr/>
        <p:nvPr/>
      </p:nvGrpSpPr>
      <p:grpSpPr>
        <a:xfrm>
          <a:off x="0" y="0"/>
          <a:ext cx="0" cy="0"/>
          <a:chOff x="0" y="0"/>
          <a:chExt cx="0" cy="0"/>
        </a:xfrm>
      </p:grpSpPr>
      <p:sp>
        <p:nvSpPr>
          <p:cNvPr id="26" name="Google Shape;26;p6"/>
          <p:cNvSpPr txBox="1"/>
          <p:nvPr>
            <p:ph type="title"/>
          </p:nvPr>
        </p:nvSpPr>
        <p:spPr>
          <a:xfrm>
            <a:off x="1254900" y="1718925"/>
            <a:ext cx="2783700" cy="960900"/>
          </a:xfrm>
          <a:prstGeom prst="rect">
            <a:avLst/>
          </a:prstGeom>
          <a:noFill/>
          <a:ln>
            <a:noFill/>
          </a:ln>
        </p:spPr>
        <p:txBody>
          <a:bodyPr anchorCtr="0" anchor="t" bIns="91425" lIns="91425" spcFirstLastPara="1" rIns="91425" wrap="square" tIns="91425">
            <a:noAutofit/>
          </a:bodyPr>
          <a:lstStyle>
            <a:lvl1pPr lvl="0" algn="r">
              <a:spcBef>
                <a:spcPts val="0"/>
              </a:spcBef>
              <a:spcAft>
                <a:spcPts val="0"/>
              </a:spcAft>
              <a:buNone/>
              <a:defRPr sz="6000">
                <a:solidFill>
                  <a:srgbClr val="FFFFFF"/>
                </a:solidFill>
                <a:latin typeface="Varela Round"/>
                <a:ea typeface="Varela Round"/>
                <a:cs typeface="Varela Round"/>
                <a:sym typeface="Varela Round"/>
              </a:defRPr>
            </a:lvl1pPr>
            <a:lvl2pPr lvl="1" algn="r">
              <a:spcBef>
                <a:spcPts val="0"/>
              </a:spcBef>
              <a:spcAft>
                <a:spcPts val="0"/>
              </a:spcAft>
              <a:buNone/>
              <a:defRPr/>
            </a:lvl2pPr>
            <a:lvl3pPr lvl="2" algn="r">
              <a:spcBef>
                <a:spcPts val="0"/>
              </a:spcBef>
              <a:spcAft>
                <a:spcPts val="0"/>
              </a:spcAft>
              <a:buNone/>
              <a:defRPr/>
            </a:lvl3pPr>
            <a:lvl4pPr lvl="3" algn="r">
              <a:spcBef>
                <a:spcPts val="0"/>
              </a:spcBef>
              <a:spcAft>
                <a:spcPts val="0"/>
              </a:spcAft>
              <a:buNone/>
              <a:defRPr/>
            </a:lvl4pPr>
            <a:lvl5pPr lvl="4" algn="r">
              <a:spcBef>
                <a:spcPts val="0"/>
              </a:spcBef>
              <a:spcAft>
                <a:spcPts val="0"/>
              </a:spcAft>
              <a:buNone/>
              <a:defRPr/>
            </a:lvl5pPr>
            <a:lvl6pPr lvl="5" algn="r">
              <a:spcBef>
                <a:spcPts val="0"/>
              </a:spcBef>
              <a:spcAft>
                <a:spcPts val="0"/>
              </a:spcAft>
              <a:buNone/>
              <a:defRPr/>
            </a:lvl6pPr>
            <a:lvl7pPr lvl="6" algn="r">
              <a:spcBef>
                <a:spcPts val="0"/>
              </a:spcBef>
              <a:spcAft>
                <a:spcPts val="0"/>
              </a:spcAft>
              <a:buNone/>
              <a:defRPr/>
            </a:lvl7pPr>
            <a:lvl8pPr lvl="7" algn="r">
              <a:spcBef>
                <a:spcPts val="0"/>
              </a:spcBef>
              <a:spcAft>
                <a:spcPts val="0"/>
              </a:spcAft>
              <a:buNone/>
              <a:defRPr/>
            </a:lvl8pPr>
            <a:lvl9pPr lvl="8" algn="r">
              <a:spcBef>
                <a:spcPts val="0"/>
              </a:spcBef>
              <a:spcAft>
                <a:spcPts val="0"/>
              </a:spcAft>
              <a:buNone/>
              <a:defRPr/>
            </a:lvl9pPr>
          </a:lstStyle>
          <a:p/>
        </p:txBody>
      </p:sp>
      <p:sp>
        <p:nvSpPr>
          <p:cNvPr id="27" name="Google Shape;27;p6"/>
          <p:cNvSpPr txBox="1"/>
          <p:nvPr>
            <p:ph idx="2" type="title"/>
          </p:nvPr>
        </p:nvSpPr>
        <p:spPr>
          <a:xfrm>
            <a:off x="3962400" y="2002350"/>
            <a:ext cx="3972600" cy="7218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Varela Round"/>
                <a:ea typeface="Varela Round"/>
                <a:cs typeface="Varela Round"/>
                <a:sym typeface="Varela Round"/>
              </a:defRPr>
            </a:lvl1pPr>
            <a:lvl2pPr lvl="1" rtl="0" algn="r">
              <a:spcBef>
                <a:spcPts val="0"/>
              </a:spcBef>
              <a:spcAft>
                <a:spcPts val="0"/>
              </a:spcAft>
              <a:buNone/>
              <a:defRPr sz="3600">
                <a:latin typeface="Varela Round"/>
                <a:ea typeface="Varela Round"/>
                <a:cs typeface="Varela Round"/>
                <a:sym typeface="Varela Round"/>
              </a:defRPr>
            </a:lvl2pPr>
            <a:lvl3pPr lvl="2" rtl="0" algn="r">
              <a:spcBef>
                <a:spcPts val="0"/>
              </a:spcBef>
              <a:spcAft>
                <a:spcPts val="0"/>
              </a:spcAft>
              <a:buNone/>
              <a:defRPr sz="3600">
                <a:latin typeface="Varela Round"/>
                <a:ea typeface="Varela Round"/>
                <a:cs typeface="Varela Round"/>
                <a:sym typeface="Varela Round"/>
              </a:defRPr>
            </a:lvl3pPr>
            <a:lvl4pPr lvl="3" rtl="0" algn="r">
              <a:spcBef>
                <a:spcPts val="0"/>
              </a:spcBef>
              <a:spcAft>
                <a:spcPts val="0"/>
              </a:spcAft>
              <a:buNone/>
              <a:defRPr sz="3600">
                <a:latin typeface="Varela Round"/>
                <a:ea typeface="Varela Round"/>
                <a:cs typeface="Varela Round"/>
                <a:sym typeface="Varela Round"/>
              </a:defRPr>
            </a:lvl4pPr>
            <a:lvl5pPr lvl="4" rtl="0" algn="r">
              <a:spcBef>
                <a:spcPts val="0"/>
              </a:spcBef>
              <a:spcAft>
                <a:spcPts val="0"/>
              </a:spcAft>
              <a:buNone/>
              <a:defRPr sz="3600">
                <a:latin typeface="Varela Round"/>
                <a:ea typeface="Varela Round"/>
                <a:cs typeface="Varela Round"/>
                <a:sym typeface="Varela Round"/>
              </a:defRPr>
            </a:lvl5pPr>
            <a:lvl6pPr lvl="5" rtl="0" algn="r">
              <a:spcBef>
                <a:spcPts val="0"/>
              </a:spcBef>
              <a:spcAft>
                <a:spcPts val="0"/>
              </a:spcAft>
              <a:buNone/>
              <a:defRPr sz="3600">
                <a:latin typeface="Varela Round"/>
                <a:ea typeface="Varela Round"/>
                <a:cs typeface="Varela Round"/>
                <a:sym typeface="Varela Round"/>
              </a:defRPr>
            </a:lvl6pPr>
            <a:lvl7pPr lvl="6" rtl="0" algn="r">
              <a:spcBef>
                <a:spcPts val="0"/>
              </a:spcBef>
              <a:spcAft>
                <a:spcPts val="0"/>
              </a:spcAft>
              <a:buNone/>
              <a:defRPr sz="3600">
                <a:latin typeface="Varela Round"/>
                <a:ea typeface="Varela Round"/>
                <a:cs typeface="Varela Round"/>
                <a:sym typeface="Varela Round"/>
              </a:defRPr>
            </a:lvl7pPr>
            <a:lvl8pPr lvl="7" rtl="0" algn="r">
              <a:spcBef>
                <a:spcPts val="0"/>
              </a:spcBef>
              <a:spcAft>
                <a:spcPts val="0"/>
              </a:spcAft>
              <a:buNone/>
              <a:defRPr sz="3600">
                <a:latin typeface="Varela Round"/>
                <a:ea typeface="Varela Round"/>
                <a:cs typeface="Varela Round"/>
                <a:sym typeface="Varela Round"/>
              </a:defRPr>
            </a:lvl8pPr>
            <a:lvl9pPr lvl="8" rtl="0" algn="r">
              <a:spcBef>
                <a:spcPts val="0"/>
              </a:spcBef>
              <a:spcAft>
                <a:spcPts val="0"/>
              </a:spcAft>
              <a:buNone/>
              <a:defRPr sz="3600">
                <a:latin typeface="Varela Round"/>
                <a:ea typeface="Varela Round"/>
                <a:cs typeface="Varela Round"/>
                <a:sym typeface="Varela Round"/>
              </a:defRPr>
            </a:lvl9pPr>
          </a:lstStyle>
          <a:p/>
        </p:txBody>
      </p:sp>
      <p:sp>
        <p:nvSpPr>
          <p:cNvPr id="28" name="Google Shape;28;p6"/>
          <p:cNvSpPr txBox="1"/>
          <p:nvPr>
            <p:ph idx="1" type="body"/>
          </p:nvPr>
        </p:nvSpPr>
        <p:spPr>
          <a:xfrm>
            <a:off x="4038600" y="2679825"/>
            <a:ext cx="2286000" cy="22860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1pPr>
            <a:lvl2pPr indent="-317500" lvl="1" marL="9144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2pPr>
            <a:lvl3pPr indent="-317500" lvl="2" marL="13716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3pPr>
            <a:lvl4pPr indent="-317500" lvl="3" marL="18288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4pPr>
            <a:lvl5pPr indent="-317500" lvl="4" marL="22860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5pPr>
            <a:lvl6pPr indent="-317500" lvl="5" marL="27432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6pPr>
            <a:lvl7pPr indent="-317500" lvl="6" marL="32004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7pPr>
            <a:lvl8pPr indent="-317500" lvl="7" marL="36576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8pPr>
            <a:lvl9pPr indent="-317500" lvl="8" marL="41148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9pPr>
          </a:lstStyle>
          <a:p/>
        </p:txBody>
      </p:sp>
      <p:pic>
        <p:nvPicPr>
          <p:cNvPr id="29" name="Google Shape;29;p6"/>
          <p:cNvPicPr preferRelativeResize="0"/>
          <p:nvPr/>
        </p:nvPicPr>
        <p:blipFill>
          <a:blip r:embed="rId2">
            <a:alphaModFix/>
          </a:blip>
          <a:stretch>
            <a:fillRect/>
          </a:stretch>
        </p:blipFill>
        <p:spPr>
          <a:xfrm>
            <a:off x="180000" y="180000"/>
            <a:ext cx="1718375" cy="592850"/>
          </a:xfrm>
          <a:prstGeom prst="rect">
            <a:avLst/>
          </a:prstGeom>
          <a:noFill/>
          <a:ln>
            <a:noFill/>
          </a:ln>
        </p:spPr>
      </p:pic>
      <p:pic>
        <p:nvPicPr>
          <p:cNvPr id="30" name="Google Shape;30;p6"/>
          <p:cNvPicPr preferRelativeResize="0"/>
          <p:nvPr/>
        </p:nvPicPr>
        <p:blipFill>
          <a:blip r:embed="rId3">
            <a:alphaModFix/>
          </a:blip>
          <a:stretch>
            <a:fillRect/>
          </a:stretch>
        </p:blipFill>
        <p:spPr>
          <a:xfrm>
            <a:off x="1680025" y="777875"/>
            <a:ext cx="3414675" cy="2637825"/>
          </a:xfrm>
          <a:prstGeom prst="rect">
            <a:avLst/>
          </a:prstGeom>
          <a:noFill/>
          <a:ln>
            <a:noFill/>
          </a:ln>
        </p:spPr>
      </p:pic>
      <p:sp>
        <p:nvSpPr>
          <p:cNvPr id="31" name="Google Shape;31;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latin typeface="Raleway"/>
                <a:ea typeface="Raleway"/>
                <a:cs typeface="Raleway"/>
                <a:sym typeface="Raleway"/>
              </a:defRPr>
            </a:lvl1pPr>
            <a:lvl2pPr lvl="1">
              <a:buNone/>
              <a:defRPr>
                <a:solidFill>
                  <a:srgbClr val="FFFFFF"/>
                </a:solidFill>
                <a:latin typeface="Raleway"/>
                <a:ea typeface="Raleway"/>
                <a:cs typeface="Raleway"/>
                <a:sym typeface="Raleway"/>
              </a:defRPr>
            </a:lvl2pPr>
            <a:lvl3pPr lvl="2">
              <a:buNone/>
              <a:defRPr>
                <a:solidFill>
                  <a:srgbClr val="FFFFFF"/>
                </a:solidFill>
                <a:latin typeface="Raleway"/>
                <a:ea typeface="Raleway"/>
                <a:cs typeface="Raleway"/>
                <a:sym typeface="Raleway"/>
              </a:defRPr>
            </a:lvl3pPr>
            <a:lvl4pPr lvl="3">
              <a:buNone/>
              <a:defRPr>
                <a:solidFill>
                  <a:srgbClr val="FFFFFF"/>
                </a:solidFill>
                <a:latin typeface="Raleway"/>
                <a:ea typeface="Raleway"/>
                <a:cs typeface="Raleway"/>
                <a:sym typeface="Raleway"/>
              </a:defRPr>
            </a:lvl4pPr>
            <a:lvl5pPr lvl="4">
              <a:buNone/>
              <a:defRPr>
                <a:solidFill>
                  <a:srgbClr val="FFFFFF"/>
                </a:solidFill>
                <a:latin typeface="Raleway"/>
                <a:ea typeface="Raleway"/>
                <a:cs typeface="Raleway"/>
                <a:sym typeface="Raleway"/>
              </a:defRPr>
            </a:lvl5pPr>
            <a:lvl6pPr lvl="5">
              <a:buNone/>
              <a:defRPr>
                <a:solidFill>
                  <a:srgbClr val="FFFFFF"/>
                </a:solidFill>
                <a:latin typeface="Raleway"/>
                <a:ea typeface="Raleway"/>
                <a:cs typeface="Raleway"/>
                <a:sym typeface="Raleway"/>
              </a:defRPr>
            </a:lvl6pPr>
            <a:lvl7pPr lvl="6">
              <a:buNone/>
              <a:defRPr>
                <a:solidFill>
                  <a:srgbClr val="FFFFFF"/>
                </a:solidFill>
                <a:latin typeface="Raleway"/>
                <a:ea typeface="Raleway"/>
                <a:cs typeface="Raleway"/>
                <a:sym typeface="Raleway"/>
              </a:defRPr>
            </a:lvl7pPr>
            <a:lvl8pPr lvl="7">
              <a:buNone/>
              <a:defRPr>
                <a:solidFill>
                  <a:srgbClr val="FFFFFF"/>
                </a:solidFill>
                <a:latin typeface="Raleway"/>
                <a:ea typeface="Raleway"/>
                <a:cs typeface="Raleway"/>
                <a:sym typeface="Raleway"/>
              </a:defRPr>
            </a:lvl8pPr>
            <a:lvl9pPr lvl="8">
              <a:buNone/>
              <a:defRPr>
                <a:solidFill>
                  <a:srgbClr val="FFFFFF"/>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Section">
  <p:cSld name="ONE_COLUMN_TEXT_2_2">
    <p:spTree>
      <p:nvGrpSpPr>
        <p:cNvPr id="32" name="Shape 32"/>
        <p:cNvGrpSpPr/>
        <p:nvPr/>
      </p:nvGrpSpPr>
      <p:grpSpPr>
        <a:xfrm>
          <a:off x="0" y="0"/>
          <a:ext cx="0" cy="0"/>
          <a:chOff x="0" y="0"/>
          <a:chExt cx="0" cy="0"/>
        </a:xfrm>
      </p:grpSpPr>
      <p:sp>
        <p:nvSpPr>
          <p:cNvPr id="33" name="Google Shape;33;p7"/>
          <p:cNvSpPr/>
          <p:nvPr/>
        </p:nvSpPr>
        <p:spPr>
          <a:xfrm>
            <a:off x="-15875" y="-2650"/>
            <a:ext cx="9180000" cy="720000"/>
          </a:xfrm>
          <a:prstGeom prst="rect">
            <a:avLst/>
          </a:prstGeom>
          <a:solidFill>
            <a:srgbClr val="F76C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7"/>
          <p:cNvSpPr txBox="1"/>
          <p:nvPr>
            <p:ph type="title"/>
          </p:nvPr>
        </p:nvSpPr>
        <p:spPr>
          <a:xfrm>
            <a:off x="1171250" y="-2650"/>
            <a:ext cx="2338800" cy="7200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2200">
                <a:solidFill>
                  <a:srgbClr val="FFFFFF"/>
                </a:solidFill>
                <a:latin typeface="Varela Round"/>
                <a:ea typeface="Varela Round"/>
                <a:cs typeface="Varela Round"/>
                <a:sym typeface="Varela Round"/>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35" name="Google Shape;35;p7"/>
          <p:cNvSpPr txBox="1"/>
          <p:nvPr>
            <p:ph idx="1" type="subTitle"/>
          </p:nvPr>
        </p:nvSpPr>
        <p:spPr>
          <a:xfrm>
            <a:off x="3129050" y="190800"/>
            <a:ext cx="2783700" cy="3600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rgbClr val="FFFFFF"/>
                </a:solidFill>
                <a:latin typeface="Raleway Light"/>
                <a:ea typeface="Raleway Light"/>
                <a:cs typeface="Raleway Light"/>
                <a:sym typeface="Raleway Light"/>
              </a:defRPr>
            </a:lvl1pPr>
            <a:lvl2pPr lvl="1" rtl="0">
              <a:spcBef>
                <a:spcPts val="0"/>
              </a:spcBef>
              <a:spcAft>
                <a:spcPts val="0"/>
              </a:spcAft>
              <a:buNone/>
              <a:defRPr>
                <a:solidFill>
                  <a:srgbClr val="FFFFFF"/>
                </a:solidFill>
                <a:latin typeface="Raleway"/>
                <a:ea typeface="Raleway"/>
                <a:cs typeface="Raleway"/>
                <a:sym typeface="Raleway"/>
              </a:defRPr>
            </a:lvl2pPr>
            <a:lvl3pPr lvl="2" rtl="0">
              <a:spcBef>
                <a:spcPts val="0"/>
              </a:spcBef>
              <a:spcAft>
                <a:spcPts val="0"/>
              </a:spcAft>
              <a:buNone/>
              <a:defRPr>
                <a:solidFill>
                  <a:srgbClr val="FFFFFF"/>
                </a:solidFill>
                <a:latin typeface="Raleway"/>
                <a:ea typeface="Raleway"/>
                <a:cs typeface="Raleway"/>
                <a:sym typeface="Raleway"/>
              </a:defRPr>
            </a:lvl3pPr>
            <a:lvl4pPr lvl="3" rtl="0">
              <a:spcBef>
                <a:spcPts val="0"/>
              </a:spcBef>
              <a:spcAft>
                <a:spcPts val="0"/>
              </a:spcAft>
              <a:buNone/>
              <a:defRPr>
                <a:solidFill>
                  <a:srgbClr val="FFFFFF"/>
                </a:solidFill>
                <a:latin typeface="Raleway"/>
                <a:ea typeface="Raleway"/>
                <a:cs typeface="Raleway"/>
                <a:sym typeface="Raleway"/>
              </a:defRPr>
            </a:lvl4pPr>
            <a:lvl5pPr lvl="4" rtl="0">
              <a:spcBef>
                <a:spcPts val="0"/>
              </a:spcBef>
              <a:spcAft>
                <a:spcPts val="0"/>
              </a:spcAft>
              <a:buNone/>
              <a:defRPr>
                <a:solidFill>
                  <a:srgbClr val="FFFFFF"/>
                </a:solidFill>
                <a:latin typeface="Raleway"/>
                <a:ea typeface="Raleway"/>
                <a:cs typeface="Raleway"/>
                <a:sym typeface="Raleway"/>
              </a:defRPr>
            </a:lvl5pPr>
            <a:lvl6pPr lvl="5" rtl="0">
              <a:spcBef>
                <a:spcPts val="0"/>
              </a:spcBef>
              <a:spcAft>
                <a:spcPts val="0"/>
              </a:spcAft>
              <a:buNone/>
              <a:defRPr>
                <a:solidFill>
                  <a:srgbClr val="FFFFFF"/>
                </a:solidFill>
                <a:latin typeface="Raleway"/>
                <a:ea typeface="Raleway"/>
                <a:cs typeface="Raleway"/>
                <a:sym typeface="Raleway"/>
              </a:defRPr>
            </a:lvl6pPr>
            <a:lvl7pPr lvl="6" rtl="0">
              <a:spcBef>
                <a:spcPts val="0"/>
              </a:spcBef>
              <a:spcAft>
                <a:spcPts val="0"/>
              </a:spcAft>
              <a:buNone/>
              <a:defRPr>
                <a:solidFill>
                  <a:srgbClr val="FFFFFF"/>
                </a:solidFill>
                <a:latin typeface="Raleway"/>
                <a:ea typeface="Raleway"/>
                <a:cs typeface="Raleway"/>
                <a:sym typeface="Raleway"/>
              </a:defRPr>
            </a:lvl7pPr>
            <a:lvl8pPr lvl="7" rtl="0">
              <a:spcBef>
                <a:spcPts val="0"/>
              </a:spcBef>
              <a:spcAft>
                <a:spcPts val="0"/>
              </a:spcAft>
              <a:buNone/>
              <a:defRPr>
                <a:solidFill>
                  <a:srgbClr val="FFFFFF"/>
                </a:solidFill>
                <a:latin typeface="Raleway"/>
                <a:ea typeface="Raleway"/>
                <a:cs typeface="Raleway"/>
                <a:sym typeface="Raleway"/>
              </a:defRPr>
            </a:lvl8pPr>
            <a:lvl9pPr lvl="8" rtl="0">
              <a:spcBef>
                <a:spcPts val="0"/>
              </a:spcBef>
              <a:spcAft>
                <a:spcPts val="0"/>
              </a:spcAft>
              <a:buNone/>
              <a:defRPr>
                <a:solidFill>
                  <a:srgbClr val="FFFFFF"/>
                </a:solidFill>
                <a:latin typeface="Raleway"/>
                <a:ea typeface="Raleway"/>
                <a:cs typeface="Raleway"/>
                <a:sym typeface="Raleway"/>
              </a:defRPr>
            </a:lvl9pPr>
          </a:lstStyle>
          <a:p/>
        </p:txBody>
      </p:sp>
      <p:pic>
        <p:nvPicPr>
          <p:cNvPr id="36" name="Google Shape;36;p7"/>
          <p:cNvPicPr preferRelativeResize="0"/>
          <p:nvPr/>
        </p:nvPicPr>
        <p:blipFill rotWithShape="1">
          <a:blip r:embed="rId2">
            <a:alphaModFix/>
          </a:blip>
          <a:srcRect b="0" l="0" r="51271" t="0"/>
          <a:stretch/>
        </p:blipFill>
        <p:spPr>
          <a:xfrm>
            <a:off x="126000" y="127800"/>
            <a:ext cx="686432" cy="486000"/>
          </a:xfrm>
          <a:prstGeom prst="rect">
            <a:avLst/>
          </a:prstGeom>
          <a:noFill/>
          <a:ln>
            <a:noFill/>
          </a:ln>
        </p:spPr>
      </p:pic>
      <p:sp>
        <p:nvSpPr>
          <p:cNvPr id="37" name="Google Shape;37;p7"/>
          <p:cNvSpPr txBox="1"/>
          <p:nvPr>
            <p:ph idx="2" type="title"/>
          </p:nvPr>
        </p:nvSpPr>
        <p:spPr>
          <a:xfrm>
            <a:off x="1245600" y="882000"/>
            <a:ext cx="6791400" cy="5313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3600">
                <a:solidFill>
                  <a:srgbClr val="F76C6C"/>
                </a:solidFill>
                <a:latin typeface="Varela Round"/>
                <a:ea typeface="Varela Round"/>
                <a:cs typeface="Varela Round"/>
                <a:sym typeface="Varela Round"/>
              </a:defRPr>
            </a:lvl1pPr>
            <a:lvl2pPr lvl="1" rtl="0">
              <a:spcBef>
                <a:spcPts val="0"/>
              </a:spcBef>
              <a:spcAft>
                <a:spcPts val="0"/>
              </a:spcAft>
              <a:buNone/>
              <a:defRPr>
                <a:latin typeface="Varela Round"/>
                <a:ea typeface="Varela Round"/>
                <a:cs typeface="Varela Round"/>
                <a:sym typeface="Varela Round"/>
              </a:defRPr>
            </a:lvl2pPr>
            <a:lvl3pPr lvl="2" rtl="0">
              <a:spcBef>
                <a:spcPts val="0"/>
              </a:spcBef>
              <a:spcAft>
                <a:spcPts val="0"/>
              </a:spcAft>
              <a:buNone/>
              <a:defRPr>
                <a:latin typeface="Varela Round"/>
                <a:ea typeface="Varela Round"/>
                <a:cs typeface="Varela Round"/>
                <a:sym typeface="Varela Round"/>
              </a:defRPr>
            </a:lvl3pPr>
            <a:lvl4pPr lvl="3" rtl="0">
              <a:spcBef>
                <a:spcPts val="0"/>
              </a:spcBef>
              <a:spcAft>
                <a:spcPts val="0"/>
              </a:spcAft>
              <a:buNone/>
              <a:defRPr>
                <a:latin typeface="Varela Round"/>
                <a:ea typeface="Varela Round"/>
                <a:cs typeface="Varela Round"/>
                <a:sym typeface="Varela Round"/>
              </a:defRPr>
            </a:lvl4pPr>
            <a:lvl5pPr lvl="4" rtl="0">
              <a:spcBef>
                <a:spcPts val="0"/>
              </a:spcBef>
              <a:spcAft>
                <a:spcPts val="0"/>
              </a:spcAft>
              <a:buNone/>
              <a:defRPr>
                <a:latin typeface="Varela Round"/>
                <a:ea typeface="Varela Round"/>
                <a:cs typeface="Varela Round"/>
                <a:sym typeface="Varela Round"/>
              </a:defRPr>
            </a:lvl5pPr>
            <a:lvl6pPr lvl="5" rtl="0">
              <a:spcBef>
                <a:spcPts val="0"/>
              </a:spcBef>
              <a:spcAft>
                <a:spcPts val="0"/>
              </a:spcAft>
              <a:buNone/>
              <a:defRPr>
                <a:latin typeface="Varela Round"/>
                <a:ea typeface="Varela Round"/>
                <a:cs typeface="Varela Round"/>
                <a:sym typeface="Varela Round"/>
              </a:defRPr>
            </a:lvl6pPr>
            <a:lvl7pPr lvl="6" rtl="0">
              <a:spcBef>
                <a:spcPts val="0"/>
              </a:spcBef>
              <a:spcAft>
                <a:spcPts val="0"/>
              </a:spcAft>
              <a:buNone/>
              <a:defRPr>
                <a:latin typeface="Varela Round"/>
                <a:ea typeface="Varela Round"/>
                <a:cs typeface="Varela Round"/>
                <a:sym typeface="Varela Round"/>
              </a:defRPr>
            </a:lvl7pPr>
            <a:lvl8pPr lvl="7" rtl="0">
              <a:spcBef>
                <a:spcPts val="0"/>
              </a:spcBef>
              <a:spcAft>
                <a:spcPts val="0"/>
              </a:spcAft>
              <a:buNone/>
              <a:defRPr>
                <a:latin typeface="Varela Round"/>
                <a:ea typeface="Varela Round"/>
                <a:cs typeface="Varela Round"/>
                <a:sym typeface="Varela Round"/>
              </a:defRPr>
            </a:lvl8pPr>
            <a:lvl9pPr lvl="8" rtl="0">
              <a:spcBef>
                <a:spcPts val="0"/>
              </a:spcBef>
              <a:spcAft>
                <a:spcPts val="0"/>
              </a:spcAft>
              <a:buNone/>
              <a:defRPr>
                <a:latin typeface="Varela Round"/>
                <a:ea typeface="Varela Round"/>
                <a:cs typeface="Varela Round"/>
                <a:sym typeface="Varela Round"/>
              </a:defRPr>
            </a:lvl9pPr>
          </a:lstStyle>
          <a:p/>
        </p:txBody>
      </p:sp>
      <p:sp>
        <p:nvSpPr>
          <p:cNvPr id="38" name="Google Shape;38;p7"/>
          <p:cNvSpPr txBox="1"/>
          <p:nvPr>
            <p:ph idx="3" type="subTitle"/>
          </p:nvPr>
        </p:nvSpPr>
        <p:spPr>
          <a:xfrm>
            <a:off x="1249200" y="1414800"/>
            <a:ext cx="6790200" cy="393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a:solidFill>
                  <a:srgbClr val="F76C6C"/>
                </a:solidFill>
                <a:latin typeface="Raleway"/>
                <a:ea typeface="Raleway"/>
                <a:cs typeface="Raleway"/>
                <a:sym typeface="Raleway"/>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 name="Google Shape;39;p7"/>
          <p:cNvSpPr txBox="1"/>
          <p:nvPr>
            <p:ph idx="4" type="body"/>
          </p:nvPr>
        </p:nvSpPr>
        <p:spPr>
          <a:xfrm>
            <a:off x="1249200" y="1998600"/>
            <a:ext cx="6791400" cy="2802900"/>
          </a:xfrm>
          <a:prstGeom prst="rect">
            <a:avLst/>
          </a:prstGeom>
          <a:noFill/>
          <a:ln>
            <a:noFill/>
          </a:ln>
        </p:spPr>
        <p:txBody>
          <a:bodyPr anchorCtr="0" anchor="t" bIns="0" lIns="0" spcFirstLastPara="1" rIns="0" wrap="square" tIns="0">
            <a:noAutofit/>
          </a:bodyPr>
          <a:lstStyle>
            <a:lvl1pPr indent="-317500" lvl="0" marL="4572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1pPr>
            <a:lvl2pPr indent="-317500" lvl="1" marL="9144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2pPr>
            <a:lvl3pPr indent="-317500" lvl="2" marL="13716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3pPr>
            <a:lvl4pPr indent="-317500" lvl="3" marL="18288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4pPr>
            <a:lvl5pPr indent="-317500" lvl="4" marL="22860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5pPr>
            <a:lvl6pPr indent="-317500" lvl="5" marL="27432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6pPr>
            <a:lvl7pPr indent="-317500" lvl="6" marL="32004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7pPr>
            <a:lvl8pPr indent="-317500" lvl="7" marL="36576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8pPr>
            <a:lvl9pPr indent="-317500" lvl="8" marL="41148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9pPr>
          </a:lstStyle>
          <a:p/>
        </p:txBody>
      </p:sp>
      <p:sp>
        <p:nvSpPr>
          <p:cNvPr id="40" name="Google Shape;40;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3B424E"/>
                </a:solidFill>
                <a:latin typeface="Raleway"/>
                <a:ea typeface="Raleway"/>
                <a:cs typeface="Raleway"/>
                <a:sym typeface="Raleway"/>
              </a:defRPr>
            </a:lvl1pPr>
            <a:lvl2pPr lvl="1">
              <a:buNone/>
              <a:defRPr>
                <a:solidFill>
                  <a:srgbClr val="3B424E"/>
                </a:solidFill>
                <a:latin typeface="Raleway"/>
                <a:ea typeface="Raleway"/>
                <a:cs typeface="Raleway"/>
                <a:sym typeface="Raleway"/>
              </a:defRPr>
            </a:lvl2pPr>
            <a:lvl3pPr lvl="2">
              <a:buNone/>
              <a:defRPr>
                <a:solidFill>
                  <a:srgbClr val="3B424E"/>
                </a:solidFill>
                <a:latin typeface="Raleway"/>
                <a:ea typeface="Raleway"/>
                <a:cs typeface="Raleway"/>
                <a:sym typeface="Raleway"/>
              </a:defRPr>
            </a:lvl3pPr>
            <a:lvl4pPr lvl="3">
              <a:buNone/>
              <a:defRPr>
                <a:solidFill>
                  <a:srgbClr val="3B424E"/>
                </a:solidFill>
                <a:latin typeface="Raleway"/>
                <a:ea typeface="Raleway"/>
                <a:cs typeface="Raleway"/>
                <a:sym typeface="Raleway"/>
              </a:defRPr>
            </a:lvl4pPr>
            <a:lvl5pPr lvl="4">
              <a:buNone/>
              <a:defRPr>
                <a:solidFill>
                  <a:srgbClr val="3B424E"/>
                </a:solidFill>
                <a:latin typeface="Raleway"/>
                <a:ea typeface="Raleway"/>
                <a:cs typeface="Raleway"/>
                <a:sym typeface="Raleway"/>
              </a:defRPr>
            </a:lvl5pPr>
            <a:lvl6pPr lvl="5">
              <a:buNone/>
              <a:defRPr>
                <a:solidFill>
                  <a:srgbClr val="3B424E"/>
                </a:solidFill>
                <a:latin typeface="Raleway"/>
                <a:ea typeface="Raleway"/>
                <a:cs typeface="Raleway"/>
                <a:sym typeface="Raleway"/>
              </a:defRPr>
            </a:lvl6pPr>
            <a:lvl7pPr lvl="6">
              <a:buNone/>
              <a:defRPr>
                <a:solidFill>
                  <a:srgbClr val="3B424E"/>
                </a:solidFill>
                <a:latin typeface="Raleway"/>
                <a:ea typeface="Raleway"/>
                <a:cs typeface="Raleway"/>
                <a:sym typeface="Raleway"/>
              </a:defRPr>
            </a:lvl7pPr>
            <a:lvl8pPr lvl="7">
              <a:buNone/>
              <a:defRPr>
                <a:solidFill>
                  <a:srgbClr val="3B424E"/>
                </a:solidFill>
                <a:latin typeface="Raleway"/>
                <a:ea typeface="Raleway"/>
                <a:cs typeface="Raleway"/>
                <a:sym typeface="Raleway"/>
              </a:defRPr>
            </a:lvl8pPr>
            <a:lvl9pPr lvl="8">
              <a:buNone/>
              <a:defRPr>
                <a:solidFill>
                  <a:srgbClr val="3B424E"/>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Section Split">
  <p:cSld name="ONE_COLUMN_TEXT_2_1">
    <p:spTree>
      <p:nvGrpSpPr>
        <p:cNvPr id="41" name="Shape 41"/>
        <p:cNvGrpSpPr/>
        <p:nvPr/>
      </p:nvGrpSpPr>
      <p:grpSpPr>
        <a:xfrm>
          <a:off x="0" y="0"/>
          <a:ext cx="0" cy="0"/>
          <a:chOff x="0" y="0"/>
          <a:chExt cx="0" cy="0"/>
        </a:xfrm>
      </p:grpSpPr>
      <p:sp>
        <p:nvSpPr>
          <p:cNvPr id="42" name="Google Shape;42;p8"/>
          <p:cNvSpPr/>
          <p:nvPr/>
        </p:nvSpPr>
        <p:spPr>
          <a:xfrm>
            <a:off x="-15875" y="-2650"/>
            <a:ext cx="9180000" cy="720000"/>
          </a:xfrm>
          <a:prstGeom prst="rect">
            <a:avLst/>
          </a:prstGeom>
          <a:solidFill>
            <a:srgbClr val="F76C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txBox="1"/>
          <p:nvPr>
            <p:ph type="title"/>
          </p:nvPr>
        </p:nvSpPr>
        <p:spPr>
          <a:xfrm>
            <a:off x="1171250" y="-2650"/>
            <a:ext cx="2338800" cy="7200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2200">
                <a:solidFill>
                  <a:srgbClr val="FFFFFF"/>
                </a:solidFill>
                <a:latin typeface="Varela Round"/>
                <a:ea typeface="Varela Round"/>
                <a:cs typeface="Varela Round"/>
                <a:sym typeface="Varela Round"/>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44" name="Google Shape;44;p8"/>
          <p:cNvSpPr txBox="1"/>
          <p:nvPr>
            <p:ph idx="1" type="subTitle"/>
          </p:nvPr>
        </p:nvSpPr>
        <p:spPr>
          <a:xfrm>
            <a:off x="3129050" y="190800"/>
            <a:ext cx="2783700" cy="3600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rgbClr val="FFFFFF"/>
                </a:solidFill>
                <a:latin typeface="Raleway Light"/>
                <a:ea typeface="Raleway Light"/>
                <a:cs typeface="Raleway Light"/>
                <a:sym typeface="Raleway Light"/>
              </a:defRPr>
            </a:lvl1pPr>
            <a:lvl2pPr lvl="1" rtl="0">
              <a:spcBef>
                <a:spcPts val="0"/>
              </a:spcBef>
              <a:spcAft>
                <a:spcPts val="0"/>
              </a:spcAft>
              <a:buNone/>
              <a:defRPr>
                <a:solidFill>
                  <a:srgbClr val="FFFFFF"/>
                </a:solidFill>
                <a:latin typeface="Raleway"/>
                <a:ea typeface="Raleway"/>
                <a:cs typeface="Raleway"/>
                <a:sym typeface="Raleway"/>
              </a:defRPr>
            </a:lvl2pPr>
            <a:lvl3pPr lvl="2" rtl="0">
              <a:spcBef>
                <a:spcPts val="0"/>
              </a:spcBef>
              <a:spcAft>
                <a:spcPts val="0"/>
              </a:spcAft>
              <a:buNone/>
              <a:defRPr>
                <a:solidFill>
                  <a:srgbClr val="FFFFFF"/>
                </a:solidFill>
                <a:latin typeface="Raleway"/>
                <a:ea typeface="Raleway"/>
                <a:cs typeface="Raleway"/>
                <a:sym typeface="Raleway"/>
              </a:defRPr>
            </a:lvl3pPr>
            <a:lvl4pPr lvl="3" rtl="0">
              <a:spcBef>
                <a:spcPts val="0"/>
              </a:spcBef>
              <a:spcAft>
                <a:spcPts val="0"/>
              </a:spcAft>
              <a:buNone/>
              <a:defRPr>
                <a:solidFill>
                  <a:srgbClr val="FFFFFF"/>
                </a:solidFill>
                <a:latin typeface="Raleway"/>
                <a:ea typeface="Raleway"/>
                <a:cs typeface="Raleway"/>
                <a:sym typeface="Raleway"/>
              </a:defRPr>
            </a:lvl4pPr>
            <a:lvl5pPr lvl="4" rtl="0">
              <a:spcBef>
                <a:spcPts val="0"/>
              </a:spcBef>
              <a:spcAft>
                <a:spcPts val="0"/>
              </a:spcAft>
              <a:buNone/>
              <a:defRPr>
                <a:solidFill>
                  <a:srgbClr val="FFFFFF"/>
                </a:solidFill>
                <a:latin typeface="Raleway"/>
                <a:ea typeface="Raleway"/>
                <a:cs typeface="Raleway"/>
                <a:sym typeface="Raleway"/>
              </a:defRPr>
            </a:lvl5pPr>
            <a:lvl6pPr lvl="5" rtl="0">
              <a:spcBef>
                <a:spcPts val="0"/>
              </a:spcBef>
              <a:spcAft>
                <a:spcPts val="0"/>
              </a:spcAft>
              <a:buNone/>
              <a:defRPr>
                <a:solidFill>
                  <a:srgbClr val="FFFFFF"/>
                </a:solidFill>
                <a:latin typeface="Raleway"/>
                <a:ea typeface="Raleway"/>
                <a:cs typeface="Raleway"/>
                <a:sym typeface="Raleway"/>
              </a:defRPr>
            </a:lvl6pPr>
            <a:lvl7pPr lvl="6" rtl="0">
              <a:spcBef>
                <a:spcPts val="0"/>
              </a:spcBef>
              <a:spcAft>
                <a:spcPts val="0"/>
              </a:spcAft>
              <a:buNone/>
              <a:defRPr>
                <a:solidFill>
                  <a:srgbClr val="FFFFFF"/>
                </a:solidFill>
                <a:latin typeface="Raleway"/>
                <a:ea typeface="Raleway"/>
                <a:cs typeface="Raleway"/>
                <a:sym typeface="Raleway"/>
              </a:defRPr>
            </a:lvl7pPr>
            <a:lvl8pPr lvl="7" rtl="0">
              <a:spcBef>
                <a:spcPts val="0"/>
              </a:spcBef>
              <a:spcAft>
                <a:spcPts val="0"/>
              </a:spcAft>
              <a:buNone/>
              <a:defRPr>
                <a:solidFill>
                  <a:srgbClr val="FFFFFF"/>
                </a:solidFill>
                <a:latin typeface="Raleway"/>
                <a:ea typeface="Raleway"/>
                <a:cs typeface="Raleway"/>
                <a:sym typeface="Raleway"/>
              </a:defRPr>
            </a:lvl8pPr>
            <a:lvl9pPr lvl="8" rtl="0">
              <a:spcBef>
                <a:spcPts val="0"/>
              </a:spcBef>
              <a:spcAft>
                <a:spcPts val="0"/>
              </a:spcAft>
              <a:buNone/>
              <a:defRPr>
                <a:solidFill>
                  <a:srgbClr val="FFFFFF"/>
                </a:solidFill>
                <a:latin typeface="Raleway"/>
                <a:ea typeface="Raleway"/>
                <a:cs typeface="Raleway"/>
                <a:sym typeface="Raleway"/>
              </a:defRPr>
            </a:lvl9pPr>
          </a:lstStyle>
          <a:p/>
        </p:txBody>
      </p:sp>
      <p:sp>
        <p:nvSpPr>
          <p:cNvPr id="45" name="Google Shape;45;p8"/>
          <p:cNvSpPr txBox="1"/>
          <p:nvPr>
            <p:ph idx="2" type="body"/>
          </p:nvPr>
        </p:nvSpPr>
        <p:spPr>
          <a:xfrm>
            <a:off x="126000" y="1998600"/>
            <a:ext cx="4425900" cy="2802900"/>
          </a:xfrm>
          <a:prstGeom prst="rect">
            <a:avLst/>
          </a:prstGeom>
          <a:noFill/>
          <a:ln>
            <a:noFill/>
          </a:ln>
        </p:spPr>
        <p:txBody>
          <a:bodyPr anchorCtr="0" anchor="t" bIns="0" lIns="0" spcFirstLastPara="1" rIns="0" wrap="square" tIns="0">
            <a:noAutofit/>
          </a:bodyPr>
          <a:lstStyle>
            <a:lvl1pPr indent="-317500" lvl="0" marL="4572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1pPr>
            <a:lvl2pPr indent="-317500" lvl="1" marL="9144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2pPr>
            <a:lvl3pPr indent="-317500" lvl="2" marL="13716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3pPr>
            <a:lvl4pPr indent="-317500" lvl="3" marL="18288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4pPr>
            <a:lvl5pPr indent="-317500" lvl="4" marL="22860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5pPr>
            <a:lvl6pPr indent="-317500" lvl="5" marL="27432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6pPr>
            <a:lvl7pPr indent="-317500" lvl="6" marL="32004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7pPr>
            <a:lvl8pPr indent="-317500" lvl="7" marL="36576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8pPr>
            <a:lvl9pPr indent="-317500" lvl="8" marL="41148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9pPr>
          </a:lstStyle>
          <a:p/>
        </p:txBody>
      </p:sp>
      <p:sp>
        <p:nvSpPr>
          <p:cNvPr id="46" name="Google Shape;46;p8"/>
          <p:cNvSpPr txBox="1"/>
          <p:nvPr>
            <p:ph idx="3" type="title"/>
          </p:nvPr>
        </p:nvSpPr>
        <p:spPr>
          <a:xfrm>
            <a:off x="126815" y="1009050"/>
            <a:ext cx="4425900" cy="5313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3600">
                <a:solidFill>
                  <a:srgbClr val="F76C6C"/>
                </a:solidFill>
                <a:latin typeface="Varela Round"/>
                <a:ea typeface="Varela Round"/>
                <a:cs typeface="Varela Round"/>
                <a:sym typeface="Varela Round"/>
              </a:defRPr>
            </a:lvl1pPr>
            <a:lvl2pPr lvl="1" rtl="0">
              <a:spcBef>
                <a:spcPts val="0"/>
              </a:spcBef>
              <a:spcAft>
                <a:spcPts val="0"/>
              </a:spcAft>
              <a:buNone/>
              <a:defRPr>
                <a:latin typeface="Varela Round"/>
                <a:ea typeface="Varela Round"/>
                <a:cs typeface="Varela Round"/>
                <a:sym typeface="Varela Round"/>
              </a:defRPr>
            </a:lvl2pPr>
            <a:lvl3pPr lvl="2" rtl="0">
              <a:spcBef>
                <a:spcPts val="0"/>
              </a:spcBef>
              <a:spcAft>
                <a:spcPts val="0"/>
              </a:spcAft>
              <a:buNone/>
              <a:defRPr>
                <a:latin typeface="Varela Round"/>
                <a:ea typeface="Varela Round"/>
                <a:cs typeface="Varela Round"/>
                <a:sym typeface="Varela Round"/>
              </a:defRPr>
            </a:lvl3pPr>
            <a:lvl4pPr lvl="3" rtl="0">
              <a:spcBef>
                <a:spcPts val="0"/>
              </a:spcBef>
              <a:spcAft>
                <a:spcPts val="0"/>
              </a:spcAft>
              <a:buNone/>
              <a:defRPr>
                <a:latin typeface="Varela Round"/>
                <a:ea typeface="Varela Round"/>
                <a:cs typeface="Varela Round"/>
                <a:sym typeface="Varela Round"/>
              </a:defRPr>
            </a:lvl4pPr>
            <a:lvl5pPr lvl="4" rtl="0">
              <a:spcBef>
                <a:spcPts val="0"/>
              </a:spcBef>
              <a:spcAft>
                <a:spcPts val="0"/>
              </a:spcAft>
              <a:buNone/>
              <a:defRPr>
                <a:latin typeface="Varela Round"/>
                <a:ea typeface="Varela Round"/>
                <a:cs typeface="Varela Round"/>
                <a:sym typeface="Varela Round"/>
              </a:defRPr>
            </a:lvl5pPr>
            <a:lvl6pPr lvl="5" rtl="0">
              <a:spcBef>
                <a:spcPts val="0"/>
              </a:spcBef>
              <a:spcAft>
                <a:spcPts val="0"/>
              </a:spcAft>
              <a:buNone/>
              <a:defRPr>
                <a:latin typeface="Varela Round"/>
                <a:ea typeface="Varela Round"/>
                <a:cs typeface="Varela Round"/>
                <a:sym typeface="Varela Round"/>
              </a:defRPr>
            </a:lvl6pPr>
            <a:lvl7pPr lvl="6" rtl="0">
              <a:spcBef>
                <a:spcPts val="0"/>
              </a:spcBef>
              <a:spcAft>
                <a:spcPts val="0"/>
              </a:spcAft>
              <a:buNone/>
              <a:defRPr>
                <a:latin typeface="Varela Round"/>
                <a:ea typeface="Varela Round"/>
                <a:cs typeface="Varela Round"/>
                <a:sym typeface="Varela Round"/>
              </a:defRPr>
            </a:lvl7pPr>
            <a:lvl8pPr lvl="7" rtl="0">
              <a:spcBef>
                <a:spcPts val="0"/>
              </a:spcBef>
              <a:spcAft>
                <a:spcPts val="0"/>
              </a:spcAft>
              <a:buNone/>
              <a:defRPr>
                <a:latin typeface="Varela Round"/>
                <a:ea typeface="Varela Round"/>
                <a:cs typeface="Varela Round"/>
                <a:sym typeface="Varela Round"/>
              </a:defRPr>
            </a:lvl8pPr>
            <a:lvl9pPr lvl="8" rtl="0">
              <a:spcBef>
                <a:spcPts val="0"/>
              </a:spcBef>
              <a:spcAft>
                <a:spcPts val="0"/>
              </a:spcAft>
              <a:buNone/>
              <a:defRPr>
                <a:latin typeface="Varela Round"/>
                <a:ea typeface="Varela Round"/>
                <a:cs typeface="Varela Round"/>
                <a:sym typeface="Varela Round"/>
              </a:defRPr>
            </a:lvl9pPr>
          </a:lstStyle>
          <a:p/>
        </p:txBody>
      </p:sp>
      <p:sp>
        <p:nvSpPr>
          <p:cNvPr id="47" name="Google Shape;47;p8"/>
          <p:cNvSpPr txBox="1"/>
          <p:nvPr>
            <p:ph idx="4" type="subTitle"/>
          </p:nvPr>
        </p:nvSpPr>
        <p:spPr>
          <a:xfrm>
            <a:off x="126815" y="1719575"/>
            <a:ext cx="4425300" cy="393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a:solidFill>
                  <a:srgbClr val="F76C6C"/>
                </a:solidFill>
                <a:latin typeface="Raleway"/>
                <a:ea typeface="Raleway"/>
                <a:cs typeface="Raleway"/>
                <a:sym typeface="Raleway"/>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8" name="Google Shape;48;p8"/>
          <p:cNvPicPr preferRelativeResize="0"/>
          <p:nvPr/>
        </p:nvPicPr>
        <p:blipFill rotWithShape="1">
          <a:blip r:embed="rId2">
            <a:alphaModFix/>
          </a:blip>
          <a:srcRect b="0" l="0" r="51271" t="0"/>
          <a:stretch/>
        </p:blipFill>
        <p:spPr>
          <a:xfrm>
            <a:off x="126000" y="127800"/>
            <a:ext cx="686432" cy="486000"/>
          </a:xfrm>
          <a:prstGeom prst="rect">
            <a:avLst/>
          </a:prstGeom>
          <a:noFill/>
          <a:ln>
            <a:noFill/>
          </a:ln>
        </p:spPr>
      </p:pic>
      <p:sp>
        <p:nvSpPr>
          <p:cNvPr id="49" name="Google Shape;49;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3B424E"/>
                </a:solidFill>
                <a:latin typeface="Raleway"/>
                <a:ea typeface="Raleway"/>
                <a:cs typeface="Raleway"/>
                <a:sym typeface="Raleway"/>
              </a:defRPr>
            </a:lvl1pPr>
            <a:lvl2pPr lvl="1">
              <a:buNone/>
              <a:defRPr>
                <a:solidFill>
                  <a:srgbClr val="3B424E"/>
                </a:solidFill>
                <a:latin typeface="Raleway"/>
                <a:ea typeface="Raleway"/>
                <a:cs typeface="Raleway"/>
                <a:sym typeface="Raleway"/>
              </a:defRPr>
            </a:lvl2pPr>
            <a:lvl3pPr lvl="2">
              <a:buNone/>
              <a:defRPr>
                <a:solidFill>
                  <a:srgbClr val="3B424E"/>
                </a:solidFill>
                <a:latin typeface="Raleway"/>
                <a:ea typeface="Raleway"/>
                <a:cs typeface="Raleway"/>
                <a:sym typeface="Raleway"/>
              </a:defRPr>
            </a:lvl3pPr>
            <a:lvl4pPr lvl="3">
              <a:buNone/>
              <a:defRPr>
                <a:solidFill>
                  <a:srgbClr val="3B424E"/>
                </a:solidFill>
                <a:latin typeface="Raleway"/>
                <a:ea typeface="Raleway"/>
                <a:cs typeface="Raleway"/>
                <a:sym typeface="Raleway"/>
              </a:defRPr>
            </a:lvl4pPr>
            <a:lvl5pPr lvl="4">
              <a:buNone/>
              <a:defRPr>
                <a:solidFill>
                  <a:srgbClr val="3B424E"/>
                </a:solidFill>
                <a:latin typeface="Raleway"/>
                <a:ea typeface="Raleway"/>
                <a:cs typeface="Raleway"/>
                <a:sym typeface="Raleway"/>
              </a:defRPr>
            </a:lvl5pPr>
            <a:lvl6pPr lvl="5">
              <a:buNone/>
              <a:defRPr>
                <a:solidFill>
                  <a:srgbClr val="3B424E"/>
                </a:solidFill>
                <a:latin typeface="Raleway"/>
                <a:ea typeface="Raleway"/>
                <a:cs typeface="Raleway"/>
                <a:sym typeface="Raleway"/>
              </a:defRPr>
            </a:lvl6pPr>
            <a:lvl7pPr lvl="6">
              <a:buNone/>
              <a:defRPr>
                <a:solidFill>
                  <a:srgbClr val="3B424E"/>
                </a:solidFill>
                <a:latin typeface="Raleway"/>
                <a:ea typeface="Raleway"/>
                <a:cs typeface="Raleway"/>
                <a:sym typeface="Raleway"/>
              </a:defRPr>
            </a:lvl7pPr>
            <a:lvl8pPr lvl="7">
              <a:buNone/>
              <a:defRPr>
                <a:solidFill>
                  <a:srgbClr val="3B424E"/>
                </a:solidFill>
                <a:latin typeface="Raleway"/>
                <a:ea typeface="Raleway"/>
                <a:cs typeface="Raleway"/>
                <a:sym typeface="Raleway"/>
              </a:defRPr>
            </a:lvl8pPr>
            <a:lvl9pPr lvl="8">
              <a:buNone/>
              <a:defRPr>
                <a:solidFill>
                  <a:srgbClr val="3B424E"/>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Colored with Patern">
  <p:cSld name="ONE_COLUMN_TEXT_2_1_1">
    <p:bg>
      <p:bgPr>
        <a:solidFill>
          <a:srgbClr val="F76C6C"/>
        </a:solidFill>
      </p:bgPr>
    </p:bg>
    <p:spTree>
      <p:nvGrpSpPr>
        <p:cNvPr id="50" name="Shape 50"/>
        <p:cNvGrpSpPr/>
        <p:nvPr/>
      </p:nvGrpSpPr>
      <p:grpSpPr>
        <a:xfrm>
          <a:off x="0" y="0"/>
          <a:ext cx="0" cy="0"/>
          <a:chOff x="0" y="0"/>
          <a:chExt cx="0" cy="0"/>
        </a:xfrm>
      </p:grpSpPr>
      <p:pic>
        <p:nvPicPr>
          <p:cNvPr id="51" name="Google Shape;51;p9"/>
          <p:cNvPicPr preferRelativeResize="0"/>
          <p:nvPr/>
        </p:nvPicPr>
        <p:blipFill rotWithShape="1">
          <a:blip r:embed="rId2">
            <a:alphaModFix/>
          </a:blip>
          <a:srcRect b="0" l="0" r="51271" t="0"/>
          <a:stretch/>
        </p:blipFill>
        <p:spPr>
          <a:xfrm>
            <a:off x="126000" y="127800"/>
            <a:ext cx="686432" cy="486000"/>
          </a:xfrm>
          <a:prstGeom prst="rect">
            <a:avLst/>
          </a:prstGeom>
          <a:noFill/>
          <a:ln>
            <a:noFill/>
          </a:ln>
        </p:spPr>
      </p:pic>
      <p:pic>
        <p:nvPicPr>
          <p:cNvPr id="52" name="Google Shape;52;p9"/>
          <p:cNvPicPr preferRelativeResize="0"/>
          <p:nvPr/>
        </p:nvPicPr>
        <p:blipFill>
          <a:blip r:embed="rId3">
            <a:alphaModFix/>
          </a:blip>
          <a:stretch>
            <a:fillRect/>
          </a:stretch>
        </p:blipFill>
        <p:spPr>
          <a:xfrm>
            <a:off x="2771637" y="1"/>
            <a:ext cx="6372362" cy="5171325"/>
          </a:xfrm>
          <a:prstGeom prst="rect">
            <a:avLst/>
          </a:prstGeom>
          <a:noFill/>
          <a:ln>
            <a:noFill/>
          </a:ln>
        </p:spPr>
      </p:pic>
      <p:sp>
        <p:nvSpPr>
          <p:cNvPr id="53" name="Google Shape;53;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Colored">
  <p:cSld name="ONE_COLUMN_TEXT_2_1_1_2">
    <p:bg>
      <p:bgPr>
        <a:solidFill>
          <a:srgbClr val="F76C6C"/>
        </a:solidFill>
      </p:bgPr>
    </p:bg>
    <p:spTree>
      <p:nvGrpSpPr>
        <p:cNvPr id="54" name="Shape 54"/>
        <p:cNvGrpSpPr/>
        <p:nvPr/>
      </p:nvGrpSpPr>
      <p:grpSpPr>
        <a:xfrm>
          <a:off x="0" y="0"/>
          <a:ext cx="0" cy="0"/>
          <a:chOff x="0" y="0"/>
          <a:chExt cx="0" cy="0"/>
        </a:xfrm>
      </p:grpSpPr>
      <p:pic>
        <p:nvPicPr>
          <p:cNvPr id="55" name="Google Shape;55;p10"/>
          <p:cNvPicPr preferRelativeResize="0"/>
          <p:nvPr/>
        </p:nvPicPr>
        <p:blipFill rotWithShape="1">
          <a:blip r:embed="rId2">
            <a:alphaModFix/>
          </a:blip>
          <a:srcRect b="0" l="0" r="51271" t="0"/>
          <a:stretch/>
        </p:blipFill>
        <p:spPr>
          <a:xfrm>
            <a:off x="126000" y="127800"/>
            <a:ext cx="686432" cy="486000"/>
          </a:xfrm>
          <a:prstGeom prst="rect">
            <a:avLst/>
          </a:prstGeom>
          <a:noFill/>
          <a:ln>
            <a:noFill/>
          </a:ln>
        </p:spPr>
      </p:pic>
      <p:sp>
        <p:nvSpPr>
          <p:cNvPr id="56" name="Google Shape;56;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hyperlink" Target="https://www.cnil.fr/fr/rgpd-de-quoi-parle-t-o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hyperlink" Target="https://gbp.resinfo.org/imgs/Carto-droit-s%C3%A9curit%C3%A9-des-SI-2017-V2-FINALE-b1.jp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hyperlink" Target="https://www.haas-avocats.com/actualite-juridique/ladministrateur-reseau-a-le-pouvoir-de-lire-les-messages-personnel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hyperlink" Target="https://almeidanicolas.files.wordpress.com/2014/04/veille-juridique-administrateur-systc3a8me-et-rc3a9seau.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6805425" y="4832125"/>
            <a:ext cx="5472900" cy="156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TSSR : Les aspects juridiques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Rester en alerte</a:t>
            </a:r>
            <a:endParaRPr/>
          </a:p>
        </p:txBody>
      </p:sp>
      <p:sp>
        <p:nvSpPr>
          <p:cNvPr id="204" name="Google Shape;204;p35"/>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Rappel des responsabilités</a:t>
            </a:r>
            <a:endParaRPr>
              <a:solidFill>
                <a:schemeClr val="lt1"/>
              </a:solidFill>
            </a:endParaRPr>
          </a:p>
        </p:txBody>
      </p:sp>
      <p:sp>
        <p:nvSpPr>
          <p:cNvPr id="205" name="Google Shape;205;p35"/>
          <p:cNvSpPr txBox="1"/>
          <p:nvPr>
            <p:ph idx="2" type="title"/>
          </p:nvPr>
        </p:nvSpPr>
        <p:spPr>
          <a:xfrm>
            <a:off x="380600" y="1028252"/>
            <a:ext cx="8471100" cy="117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Veille stratégique et formation continue</a:t>
            </a:r>
            <a:endParaRPr sz="3700"/>
          </a:p>
        </p:txBody>
      </p:sp>
      <p:sp>
        <p:nvSpPr>
          <p:cNvPr id="206" name="Google Shape;206;p35"/>
          <p:cNvSpPr txBox="1"/>
          <p:nvPr>
            <p:ph idx="4" type="body"/>
          </p:nvPr>
        </p:nvSpPr>
        <p:spPr>
          <a:xfrm>
            <a:off x="416750" y="2367375"/>
            <a:ext cx="8398800" cy="2508300"/>
          </a:xfrm>
          <a:prstGeom prst="rect">
            <a:avLst/>
          </a:prstGeom>
        </p:spPr>
        <p:txBody>
          <a:bodyPr anchorCtr="0" anchor="t" bIns="0" lIns="0" spcFirstLastPara="1" rIns="0" wrap="square" tIns="0">
            <a:noAutofit/>
          </a:bodyPr>
          <a:lstStyle/>
          <a:p>
            <a:pPr indent="-342900" lvl="0" marL="457200" rtl="0" algn="l">
              <a:lnSpc>
                <a:spcPct val="115000"/>
              </a:lnSpc>
              <a:spcBef>
                <a:spcPts val="0"/>
              </a:spcBef>
              <a:spcAft>
                <a:spcPts val="0"/>
              </a:spcAft>
              <a:buSzPts val="1800"/>
              <a:buChar char="-"/>
            </a:pPr>
            <a:r>
              <a:rPr lang="fr" sz="1800"/>
              <a:t>Veille</a:t>
            </a:r>
            <a:endParaRPr sz="1800"/>
          </a:p>
          <a:p>
            <a:pPr indent="-342900" lvl="0" marL="457200" rtl="0" algn="l">
              <a:lnSpc>
                <a:spcPct val="115000"/>
              </a:lnSpc>
              <a:spcBef>
                <a:spcPts val="0"/>
              </a:spcBef>
              <a:spcAft>
                <a:spcPts val="0"/>
              </a:spcAft>
              <a:buSzPts val="1800"/>
              <a:buChar char="-"/>
            </a:pPr>
            <a:r>
              <a:rPr lang="fr" sz="1800"/>
              <a:t>Formation continue</a:t>
            </a:r>
            <a:endParaRPr sz="1800"/>
          </a:p>
        </p:txBody>
      </p:sp>
      <p:sp>
        <p:nvSpPr>
          <p:cNvPr id="207" name="Google Shape;207;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1835550" y="1787700"/>
            <a:ext cx="5472900" cy="156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Le droit et l’informatique</a:t>
            </a:r>
            <a:endParaRPr/>
          </a:p>
        </p:txBody>
      </p:sp>
      <p:sp>
        <p:nvSpPr>
          <p:cNvPr id="213" name="Google Shape;213;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7"/>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Quel est l'enjeu ?</a:t>
            </a:r>
            <a:endParaRPr/>
          </a:p>
        </p:txBody>
      </p:sp>
      <p:sp>
        <p:nvSpPr>
          <p:cNvPr id="219" name="Google Shape;219;p37"/>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Le droit et l'informatique</a:t>
            </a:r>
            <a:endParaRPr/>
          </a:p>
        </p:txBody>
      </p:sp>
      <p:sp>
        <p:nvSpPr>
          <p:cNvPr id="220" name="Google Shape;220;p37"/>
          <p:cNvSpPr txBox="1"/>
          <p:nvPr>
            <p:ph idx="2" type="title"/>
          </p:nvPr>
        </p:nvSpPr>
        <p:spPr>
          <a:xfrm>
            <a:off x="380600" y="1028213"/>
            <a:ext cx="8471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Préambule</a:t>
            </a:r>
            <a:endParaRPr sz="3700"/>
          </a:p>
        </p:txBody>
      </p:sp>
      <p:sp>
        <p:nvSpPr>
          <p:cNvPr id="221" name="Google Shape;221;p37"/>
          <p:cNvSpPr txBox="1"/>
          <p:nvPr>
            <p:ph idx="4" type="body"/>
          </p:nvPr>
        </p:nvSpPr>
        <p:spPr>
          <a:xfrm>
            <a:off x="380600" y="1870375"/>
            <a:ext cx="8398800" cy="300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Les réseaux </a:t>
            </a:r>
            <a:r>
              <a:rPr lang="fr" sz="1800"/>
              <a:t>informatiques</a:t>
            </a:r>
            <a:r>
              <a:rPr lang="fr" sz="1800"/>
              <a:t> et la gestion des données numériques sont des atouts vitaux pour les entreprises.</a:t>
            </a:r>
            <a:endParaRPr sz="1800"/>
          </a:p>
          <a:p>
            <a:pPr indent="0" lvl="0" marL="0" rtl="0" algn="l">
              <a:spcBef>
                <a:spcPts val="0"/>
              </a:spcBef>
              <a:spcAft>
                <a:spcPts val="0"/>
              </a:spcAft>
              <a:buNone/>
            </a:pPr>
            <a:r>
              <a:rPr lang="fr" sz="1800"/>
              <a:t>Les personnels SI sur ces fonctions ont de multiples droits et devoirs légaux.</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fr" sz="1800"/>
              <a:t>Les administrateurs d'un système d'information sont </a:t>
            </a:r>
            <a:r>
              <a:rPr lang="fr" sz="1800"/>
              <a:t>assujettis</a:t>
            </a:r>
            <a:r>
              <a:rPr lang="fr" sz="1800"/>
              <a:t> à différents </a:t>
            </a:r>
            <a:r>
              <a:rPr lang="fr" sz="1800"/>
              <a:t>aspects</a:t>
            </a:r>
            <a:r>
              <a:rPr lang="fr" sz="1800"/>
              <a:t> du droit français.</a:t>
            </a:r>
            <a:endParaRPr sz="1800"/>
          </a:p>
        </p:txBody>
      </p:sp>
      <p:sp>
        <p:nvSpPr>
          <p:cNvPr id="222" name="Google Shape;222;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Jetons quelques définitions</a:t>
            </a:r>
            <a:endParaRPr/>
          </a:p>
        </p:txBody>
      </p:sp>
      <p:sp>
        <p:nvSpPr>
          <p:cNvPr id="228" name="Google Shape;228;p38"/>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Le droit et l'informatique</a:t>
            </a:r>
            <a:endParaRPr/>
          </a:p>
        </p:txBody>
      </p:sp>
      <p:sp>
        <p:nvSpPr>
          <p:cNvPr id="229" name="Google Shape;229;p38"/>
          <p:cNvSpPr txBox="1"/>
          <p:nvPr>
            <p:ph idx="2" type="title"/>
          </p:nvPr>
        </p:nvSpPr>
        <p:spPr>
          <a:xfrm>
            <a:off x="380600" y="1028213"/>
            <a:ext cx="8471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Quelques termes</a:t>
            </a:r>
            <a:endParaRPr sz="3700"/>
          </a:p>
        </p:txBody>
      </p:sp>
      <p:sp>
        <p:nvSpPr>
          <p:cNvPr id="230" name="Google Shape;230;p38"/>
          <p:cNvSpPr txBox="1"/>
          <p:nvPr>
            <p:ph idx="4" type="body"/>
          </p:nvPr>
        </p:nvSpPr>
        <p:spPr>
          <a:xfrm>
            <a:off x="380600" y="1870375"/>
            <a:ext cx="8398800" cy="300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fr" sz="1800"/>
              <a:t>CNIL</a:t>
            </a:r>
            <a:r>
              <a:rPr lang="fr" sz="1800"/>
              <a:t> : Commission Nationale de l'Informatique et des Libertés. Elle est le régulateur des données personnelles. Elle accompagne les professionnels dans leur mise en conformité et aide les particuliers à maîtriser leurs données personnelles et exercer leurs droits.</a:t>
            </a:r>
            <a:endParaRPr sz="1800"/>
          </a:p>
          <a:p>
            <a:pPr indent="0" lvl="0" marL="0" rtl="0" algn="l">
              <a:spcBef>
                <a:spcPts val="0"/>
              </a:spcBef>
              <a:spcAft>
                <a:spcPts val="0"/>
              </a:spcAft>
              <a:buNone/>
            </a:pPr>
            <a:r>
              <a:rPr b="1" lang="fr" sz="1800"/>
              <a:t>RGPD</a:t>
            </a:r>
            <a:r>
              <a:rPr lang="fr" sz="1800"/>
              <a:t> : Règlement Général sur la Protection des Données. Il encadre le traitement des </a:t>
            </a:r>
            <a:r>
              <a:rPr b="1" lang="fr" sz="1800"/>
              <a:t>données personnelles</a:t>
            </a:r>
            <a:r>
              <a:rPr lang="fr" sz="1800"/>
              <a:t> pour les résidents de l’UE.</a:t>
            </a:r>
            <a:endParaRPr sz="1800"/>
          </a:p>
          <a:p>
            <a:pPr indent="0" lvl="0" marL="0" rtl="0" algn="l">
              <a:spcBef>
                <a:spcPts val="0"/>
              </a:spcBef>
              <a:spcAft>
                <a:spcPts val="0"/>
              </a:spcAft>
              <a:buNone/>
            </a:pPr>
            <a:r>
              <a:rPr b="1" lang="fr" sz="1800"/>
              <a:t>Données personnelles</a:t>
            </a:r>
            <a:r>
              <a:rPr lang="fr" sz="1800"/>
              <a:t> : Toute information se rapportant à une personne physique identifiée ou identifiable (nom, prénom, …)</a:t>
            </a:r>
            <a:endParaRPr sz="1800"/>
          </a:p>
          <a:p>
            <a:pPr indent="0" lvl="0" marL="0" rtl="0" algn="l">
              <a:spcBef>
                <a:spcPts val="0"/>
              </a:spcBef>
              <a:spcAft>
                <a:spcPts val="0"/>
              </a:spcAft>
              <a:buNone/>
            </a:pPr>
            <a:r>
              <a:rPr b="1" lang="fr" sz="1800"/>
              <a:t>Charte informatique</a:t>
            </a:r>
            <a:r>
              <a:rPr lang="fr" sz="1800"/>
              <a:t> : document destiné à régir l'utilisation des moyens informatiques mis à disposition des salariés par leur employeur dans une entreprise donnée.</a:t>
            </a:r>
            <a:endParaRPr sz="1800"/>
          </a:p>
        </p:txBody>
      </p:sp>
      <p:sp>
        <p:nvSpPr>
          <p:cNvPr id="231" name="Google Shape;231;p38"/>
          <p:cNvSpPr txBox="1"/>
          <p:nvPr/>
        </p:nvSpPr>
        <p:spPr>
          <a:xfrm>
            <a:off x="6523925" y="1141975"/>
            <a:ext cx="198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u="sng">
                <a:solidFill>
                  <a:schemeClr val="hlink"/>
                </a:solidFill>
                <a:hlinkClick r:id="rId3"/>
              </a:rPr>
              <a:t>RGPD et données personnelles</a:t>
            </a:r>
            <a:endParaRPr/>
          </a:p>
        </p:txBody>
      </p:sp>
      <p:sp>
        <p:nvSpPr>
          <p:cNvPr id="232" name="Google Shape;232;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9"/>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Une loi historique</a:t>
            </a:r>
            <a:endParaRPr/>
          </a:p>
        </p:txBody>
      </p:sp>
      <p:sp>
        <p:nvSpPr>
          <p:cNvPr id="238" name="Google Shape;238;p39"/>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Le droit et l'informatique</a:t>
            </a:r>
            <a:endParaRPr/>
          </a:p>
        </p:txBody>
      </p:sp>
      <p:sp>
        <p:nvSpPr>
          <p:cNvPr id="239" name="Google Shape;239;p39"/>
          <p:cNvSpPr txBox="1"/>
          <p:nvPr>
            <p:ph idx="2" type="title"/>
          </p:nvPr>
        </p:nvSpPr>
        <p:spPr>
          <a:xfrm>
            <a:off x="380600" y="1028213"/>
            <a:ext cx="8471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Un article de loi</a:t>
            </a:r>
            <a:endParaRPr sz="3700"/>
          </a:p>
        </p:txBody>
      </p:sp>
      <p:sp>
        <p:nvSpPr>
          <p:cNvPr id="240" name="Google Shape;240;p39"/>
          <p:cNvSpPr txBox="1"/>
          <p:nvPr>
            <p:ph idx="4" type="body"/>
          </p:nvPr>
        </p:nvSpPr>
        <p:spPr>
          <a:xfrm>
            <a:off x="380600" y="1870375"/>
            <a:ext cx="8398800" cy="300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fr" sz="1800"/>
              <a:t>Loi informatique et libertés</a:t>
            </a:r>
            <a:r>
              <a:rPr lang="fr" sz="1800"/>
              <a:t> (N° 78-17 du 6 janvier 1978 rev. 01/06 2019) :</a:t>
            </a:r>
            <a:endParaRPr sz="1800"/>
          </a:p>
          <a:p>
            <a:pPr indent="-342900" lvl="0" marL="457200" rtl="0" algn="l">
              <a:spcBef>
                <a:spcPts val="0"/>
              </a:spcBef>
              <a:spcAft>
                <a:spcPts val="0"/>
              </a:spcAft>
              <a:buSzPts val="1800"/>
              <a:buChar char="-"/>
            </a:pPr>
            <a:r>
              <a:rPr lang="fr" sz="1800"/>
              <a:t>Loi Française</a:t>
            </a:r>
            <a:endParaRPr sz="1800"/>
          </a:p>
          <a:p>
            <a:pPr indent="-342900" lvl="0" marL="457200" rtl="0" algn="l">
              <a:spcBef>
                <a:spcPts val="0"/>
              </a:spcBef>
              <a:spcAft>
                <a:spcPts val="0"/>
              </a:spcAft>
              <a:buSzPts val="1800"/>
              <a:buChar char="-"/>
            </a:pPr>
            <a:r>
              <a:rPr lang="fr" sz="1800"/>
              <a:t>Relative à l'informatique, aux fichiers et aux libertés</a:t>
            </a:r>
            <a:endParaRPr sz="1800"/>
          </a:p>
          <a:p>
            <a:pPr indent="-342900" lvl="0" marL="457200" rtl="0" algn="l">
              <a:spcBef>
                <a:spcPts val="0"/>
              </a:spcBef>
              <a:spcAft>
                <a:spcPts val="0"/>
              </a:spcAft>
              <a:buSzPts val="1800"/>
              <a:buChar char="-"/>
            </a:pPr>
            <a:r>
              <a:rPr lang="fr" sz="1800"/>
              <a:t>Réglemente la liberté de traitement des données personnelles, c'est-à-dire la liberté de ficher les personnes humaines.</a:t>
            </a:r>
            <a:endParaRPr sz="1800"/>
          </a:p>
        </p:txBody>
      </p:sp>
      <p:sp>
        <p:nvSpPr>
          <p:cNvPr id="241" name="Google Shape;241;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Droits et données perso</a:t>
            </a:r>
            <a:endParaRPr/>
          </a:p>
        </p:txBody>
      </p:sp>
      <p:sp>
        <p:nvSpPr>
          <p:cNvPr id="247" name="Google Shape;247;p40"/>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Le droit et l'informatique</a:t>
            </a:r>
            <a:endParaRPr/>
          </a:p>
        </p:txBody>
      </p:sp>
      <p:sp>
        <p:nvSpPr>
          <p:cNvPr id="248" name="Google Shape;248;p40"/>
          <p:cNvSpPr txBox="1"/>
          <p:nvPr>
            <p:ph idx="2" type="title"/>
          </p:nvPr>
        </p:nvSpPr>
        <p:spPr>
          <a:xfrm>
            <a:off x="380600" y="1028213"/>
            <a:ext cx="8471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Un deuxième</a:t>
            </a:r>
            <a:endParaRPr sz="3700"/>
          </a:p>
        </p:txBody>
      </p:sp>
      <p:sp>
        <p:nvSpPr>
          <p:cNvPr id="249" name="Google Shape;249;p40"/>
          <p:cNvSpPr txBox="1"/>
          <p:nvPr>
            <p:ph idx="4" type="body"/>
          </p:nvPr>
        </p:nvSpPr>
        <p:spPr>
          <a:xfrm>
            <a:off x="380600" y="1729275"/>
            <a:ext cx="8583600" cy="3146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fr" sz="1800"/>
              <a:t>Droit à l’oubli ou à l’effacement</a:t>
            </a:r>
            <a:r>
              <a:rPr lang="fr" sz="1800"/>
              <a:t> (</a:t>
            </a:r>
            <a:r>
              <a:rPr lang="fr" sz="1800"/>
              <a:t>article 17 du RGPD) </a:t>
            </a:r>
            <a:r>
              <a:rPr lang="fr" sz="1800"/>
              <a:t>: </a:t>
            </a:r>
            <a:endParaRPr sz="1800"/>
          </a:p>
          <a:p>
            <a:pPr indent="-342900" lvl="0" marL="457200" rtl="0" algn="l">
              <a:spcBef>
                <a:spcPts val="0"/>
              </a:spcBef>
              <a:spcAft>
                <a:spcPts val="0"/>
              </a:spcAft>
              <a:buSzPts val="1800"/>
              <a:buChar char="-"/>
            </a:pPr>
            <a:r>
              <a:rPr lang="fr" sz="1800"/>
              <a:t>Loi Européenne</a:t>
            </a:r>
            <a:endParaRPr sz="1800"/>
          </a:p>
          <a:p>
            <a:pPr indent="-342900" lvl="0" marL="457200" rtl="0" algn="l">
              <a:spcBef>
                <a:spcPts val="0"/>
              </a:spcBef>
              <a:spcAft>
                <a:spcPts val="0"/>
              </a:spcAft>
              <a:buSzPts val="1800"/>
              <a:buChar char="-"/>
            </a:pPr>
            <a:r>
              <a:rPr lang="fr" sz="1800"/>
              <a:t>Accorde au citoyen de l’UE un droit à l’effacement de ses données personnelles</a:t>
            </a:r>
            <a:endParaRPr sz="1800"/>
          </a:p>
          <a:p>
            <a:pPr indent="0" lvl="0" marL="0" rtl="0" algn="l">
              <a:spcBef>
                <a:spcPts val="0"/>
              </a:spcBef>
              <a:spcAft>
                <a:spcPts val="0"/>
              </a:spcAft>
              <a:buNone/>
            </a:pPr>
            <a:r>
              <a:rPr lang="fr" sz="1800" u="sng"/>
              <a:t>Exceptions</a:t>
            </a:r>
            <a:r>
              <a:rPr lang="fr" sz="1800"/>
              <a:t> :</a:t>
            </a:r>
            <a:endParaRPr sz="1800"/>
          </a:p>
          <a:p>
            <a:pPr indent="-342900" lvl="0" marL="457200" rtl="0" algn="l">
              <a:spcBef>
                <a:spcPts val="0"/>
              </a:spcBef>
              <a:spcAft>
                <a:spcPts val="0"/>
              </a:spcAft>
              <a:buSzPts val="1800"/>
              <a:buChar char="-"/>
            </a:pPr>
            <a:r>
              <a:rPr lang="fr" sz="1800"/>
              <a:t>E</a:t>
            </a:r>
            <a:r>
              <a:rPr lang="fr" sz="1800"/>
              <a:t>xercice du droit à la liberté d’expression et d’information</a:t>
            </a:r>
            <a:endParaRPr sz="1800"/>
          </a:p>
          <a:p>
            <a:pPr indent="-342900" lvl="0" marL="457200" rtl="0" algn="l">
              <a:spcBef>
                <a:spcPts val="0"/>
              </a:spcBef>
              <a:spcAft>
                <a:spcPts val="0"/>
              </a:spcAft>
              <a:buSzPts val="1800"/>
              <a:buChar char="-"/>
            </a:pPr>
            <a:r>
              <a:rPr lang="fr" sz="1800"/>
              <a:t>Respect d’obligation légale (ex. délai de conservation de facture = 10 ans)</a:t>
            </a:r>
            <a:endParaRPr sz="1800"/>
          </a:p>
          <a:p>
            <a:pPr indent="-342900" lvl="0" marL="457200" rtl="0" algn="l">
              <a:spcBef>
                <a:spcPts val="0"/>
              </a:spcBef>
              <a:spcAft>
                <a:spcPts val="0"/>
              </a:spcAft>
              <a:buSzPts val="1800"/>
              <a:buChar char="-"/>
            </a:pPr>
            <a:r>
              <a:rPr lang="fr" sz="1800"/>
              <a:t>Utilisation des données si elles concernent un intérêt public dans le domaine de la santé, à des fins de recherche scientifique, historique ou à des fins statistiques</a:t>
            </a:r>
            <a:endParaRPr sz="1800"/>
          </a:p>
          <a:p>
            <a:pPr indent="-342900" lvl="0" marL="457200" rtl="0" algn="l">
              <a:spcBef>
                <a:spcPts val="0"/>
              </a:spcBef>
              <a:spcAft>
                <a:spcPts val="0"/>
              </a:spcAft>
              <a:buSzPts val="1800"/>
              <a:buChar char="-"/>
            </a:pPr>
            <a:r>
              <a:rPr lang="fr" sz="1800"/>
              <a:t>De l’exercice ou de la défense de droits en justice.</a:t>
            </a:r>
            <a:endParaRPr sz="1800"/>
          </a:p>
        </p:txBody>
      </p:sp>
      <p:sp>
        <p:nvSpPr>
          <p:cNvPr id="250" name="Google Shape;250;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1"/>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Protection de la vie privée</a:t>
            </a:r>
            <a:endParaRPr/>
          </a:p>
        </p:txBody>
      </p:sp>
      <p:sp>
        <p:nvSpPr>
          <p:cNvPr id="256" name="Google Shape;256;p41"/>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Le droit et l'informatique</a:t>
            </a:r>
            <a:endParaRPr/>
          </a:p>
        </p:txBody>
      </p:sp>
      <p:sp>
        <p:nvSpPr>
          <p:cNvPr id="257" name="Google Shape;257;p41"/>
          <p:cNvSpPr txBox="1"/>
          <p:nvPr>
            <p:ph idx="2" type="title"/>
          </p:nvPr>
        </p:nvSpPr>
        <p:spPr>
          <a:xfrm>
            <a:off x="380600" y="1028213"/>
            <a:ext cx="8471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Un dernier !</a:t>
            </a:r>
            <a:endParaRPr sz="3700"/>
          </a:p>
        </p:txBody>
      </p:sp>
      <p:sp>
        <p:nvSpPr>
          <p:cNvPr id="258" name="Google Shape;258;p41"/>
          <p:cNvSpPr txBox="1"/>
          <p:nvPr>
            <p:ph idx="4" type="body"/>
          </p:nvPr>
        </p:nvSpPr>
        <p:spPr>
          <a:xfrm>
            <a:off x="380600" y="1729275"/>
            <a:ext cx="8583600" cy="3146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fr" sz="1800"/>
              <a:t>Droit au respect de la vie privée</a:t>
            </a:r>
            <a:r>
              <a:rPr lang="fr" sz="1800"/>
              <a:t> (art. 9 alinéa 1 du code civil) :</a:t>
            </a:r>
            <a:endParaRPr sz="1800"/>
          </a:p>
          <a:p>
            <a:pPr indent="-342900" lvl="0" marL="457200" rtl="0" algn="l">
              <a:spcBef>
                <a:spcPts val="0"/>
              </a:spcBef>
              <a:spcAft>
                <a:spcPts val="0"/>
              </a:spcAft>
              <a:buSzPts val="1800"/>
              <a:buChar char="-"/>
            </a:pPr>
            <a:r>
              <a:rPr lang="fr" sz="1800"/>
              <a:t>Loi Française</a:t>
            </a:r>
            <a:endParaRPr sz="1800"/>
          </a:p>
          <a:p>
            <a:pPr indent="-342900" lvl="0" marL="457200" rtl="0" algn="l">
              <a:spcBef>
                <a:spcPts val="0"/>
              </a:spcBef>
              <a:spcAft>
                <a:spcPts val="0"/>
              </a:spcAft>
              <a:buSzPts val="1800"/>
              <a:buChar char="-"/>
            </a:pPr>
            <a:r>
              <a:rPr lang="fr" sz="1800"/>
              <a:t>« Chacun a droit au respect de sa vie privée » et donc personne ne peut s'immiscer dans ce domaine contre le gré de l'intéressé.</a:t>
            </a:r>
            <a:endParaRPr sz="1800"/>
          </a:p>
          <a:p>
            <a:pPr indent="0" lvl="0" marL="0" rtl="0" algn="l">
              <a:spcBef>
                <a:spcPts val="0"/>
              </a:spcBef>
              <a:spcAft>
                <a:spcPts val="0"/>
              </a:spcAft>
              <a:buNone/>
            </a:pPr>
            <a:r>
              <a:rPr lang="fr" sz="1800" u="sng"/>
              <a:t>Interdiction</a:t>
            </a:r>
            <a:r>
              <a:rPr lang="fr" sz="1800"/>
              <a:t> :</a:t>
            </a:r>
            <a:endParaRPr sz="1800"/>
          </a:p>
          <a:p>
            <a:pPr indent="-342900" lvl="0" marL="457200" rtl="0" algn="l">
              <a:spcBef>
                <a:spcPts val="0"/>
              </a:spcBef>
              <a:spcAft>
                <a:spcPts val="0"/>
              </a:spcAft>
              <a:buSzPts val="1800"/>
              <a:buChar char="-"/>
            </a:pPr>
            <a:r>
              <a:rPr lang="fr" sz="1800"/>
              <a:t>D’écouter, enregistrer, ou transmettre sans le consentement des paroles prononcées à titre privé ou confidentiel</a:t>
            </a:r>
            <a:endParaRPr sz="1800"/>
          </a:p>
          <a:p>
            <a:pPr indent="-342900" lvl="0" marL="457200" rtl="0" algn="l">
              <a:spcBef>
                <a:spcPts val="0"/>
              </a:spcBef>
              <a:spcAft>
                <a:spcPts val="0"/>
              </a:spcAft>
              <a:buSzPts val="1800"/>
              <a:buChar char="-"/>
            </a:pPr>
            <a:r>
              <a:rPr lang="fr" sz="1800"/>
              <a:t>Publier le montage réalisé avec les paroles ou l’image d’une personne sans son consentement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fr" sz="1800"/>
              <a:t>⇒ Sanctions au niveau </a:t>
            </a:r>
            <a:r>
              <a:rPr b="1" lang="fr" sz="1800"/>
              <a:t>pénal</a:t>
            </a:r>
            <a:endParaRPr b="1" sz="1800"/>
          </a:p>
        </p:txBody>
      </p:sp>
      <p:sp>
        <p:nvSpPr>
          <p:cNvPr id="259" name="Google Shape;259;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Le droit c'est facile </a:t>
            </a:r>
            <a:r>
              <a:rPr lang="fr"/>
              <a:t>😅</a:t>
            </a:r>
            <a:endParaRPr/>
          </a:p>
        </p:txBody>
      </p:sp>
      <p:sp>
        <p:nvSpPr>
          <p:cNvPr id="265" name="Google Shape;265;p42"/>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Le droit et l'informatique</a:t>
            </a:r>
            <a:endParaRPr/>
          </a:p>
        </p:txBody>
      </p:sp>
      <p:pic>
        <p:nvPicPr>
          <p:cNvPr id="266" name="Google Shape;266;p42"/>
          <p:cNvPicPr preferRelativeResize="0"/>
          <p:nvPr/>
        </p:nvPicPr>
        <p:blipFill>
          <a:blip r:embed="rId3">
            <a:alphaModFix/>
          </a:blip>
          <a:stretch>
            <a:fillRect/>
          </a:stretch>
        </p:blipFill>
        <p:spPr>
          <a:xfrm>
            <a:off x="3093325" y="775950"/>
            <a:ext cx="5776973" cy="4329901"/>
          </a:xfrm>
          <a:prstGeom prst="rect">
            <a:avLst/>
          </a:prstGeom>
          <a:noFill/>
          <a:ln>
            <a:noFill/>
          </a:ln>
        </p:spPr>
      </p:pic>
      <p:sp>
        <p:nvSpPr>
          <p:cNvPr id="267" name="Google Shape;267;p42"/>
          <p:cNvSpPr txBox="1"/>
          <p:nvPr/>
        </p:nvSpPr>
        <p:spPr>
          <a:xfrm>
            <a:off x="532075" y="3406825"/>
            <a:ext cx="2305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t>Schéma du droit de la Sécurité des Systèmes d’Information (2015)</a:t>
            </a:r>
            <a:endParaRPr/>
          </a:p>
          <a:p>
            <a:pPr indent="0" lvl="0" marL="0" rtl="0" algn="l">
              <a:spcBef>
                <a:spcPts val="0"/>
              </a:spcBef>
              <a:spcAft>
                <a:spcPts val="0"/>
              </a:spcAft>
              <a:buNone/>
            </a:pPr>
            <a:r>
              <a:rPr lang="fr" u="sng">
                <a:solidFill>
                  <a:schemeClr val="hlink"/>
                </a:solidFill>
                <a:hlinkClick r:id="rId4"/>
              </a:rPr>
              <a:t>Lien</a:t>
            </a:r>
            <a:endParaRPr/>
          </a:p>
        </p:txBody>
      </p:sp>
      <p:sp>
        <p:nvSpPr>
          <p:cNvPr id="268" name="Google Shape;268;p42"/>
          <p:cNvSpPr txBox="1"/>
          <p:nvPr>
            <p:ph idx="2" type="title"/>
          </p:nvPr>
        </p:nvSpPr>
        <p:spPr>
          <a:xfrm>
            <a:off x="190375" y="1235150"/>
            <a:ext cx="2545800" cy="152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Le droit et la sécurité des SI</a:t>
            </a:r>
            <a:endParaRPr sz="3700"/>
          </a:p>
        </p:txBody>
      </p:sp>
      <p:sp>
        <p:nvSpPr>
          <p:cNvPr id="269" name="Google Shape;269;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3"/>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Un grand pouvoir…</a:t>
            </a:r>
            <a:endParaRPr/>
          </a:p>
        </p:txBody>
      </p:sp>
      <p:sp>
        <p:nvSpPr>
          <p:cNvPr id="275" name="Google Shape;275;p43"/>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Le droit et l'informatique</a:t>
            </a:r>
            <a:endParaRPr/>
          </a:p>
        </p:txBody>
      </p:sp>
      <p:sp>
        <p:nvSpPr>
          <p:cNvPr id="276" name="Google Shape;276;p43"/>
          <p:cNvSpPr txBox="1"/>
          <p:nvPr>
            <p:ph idx="2" type="title"/>
          </p:nvPr>
        </p:nvSpPr>
        <p:spPr>
          <a:xfrm>
            <a:off x="380600" y="1028213"/>
            <a:ext cx="8471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Ai-je le droit de ne pas savoir ?</a:t>
            </a:r>
            <a:endParaRPr sz="3700"/>
          </a:p>
        </p:txBody>
      </p:sp>
      <p:sp>
        <p:nvSpPr>
          <p:cNvPr id="277" name="Google Shape;277;p43"/>
          <p:cNvSpPr txBox="1"/>
          <p:nvPr>
            <p:ph idx="4" type="body"/>
          </p:nvPr>
        </p:nvSpPr>
        <p:spPr>
          <a:xfrm>
            <a:off x="380600" y="1870375"/>
            <a:ext cx="8398800" cy="300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Au sein d’un SI, ou en autonomie, ces métiers ont des accès privilégiés sur les réseaux, les systèmes, et les données.</a:t>
            </a:r>
            <a:endParaRPr sz="1800"/>
          </a:p>
          <a:p>
            <a:pPr indent="0" lvl="0" marL="0" rtl="0" algn="l">
              <a:spcBef>
                <a:spcPts val="0"/>
              </a:spcBef>
              <a:spcAft>
                <a:spcPts val="0"/>
              </a:spcAft>
              <a:buNone/>
            </a:pPr>
            <a:r>
              <a:rPr lang="fr" sz="1800"/>
              <a:t>Ces données peuvent relever de :</a:t>
            </a:r>
            <a:endParaRPr sz="1800"/>
          </a:p>
          <a:p>
            <a:pPr indent="-342900" lvl="0" marL="457200" rtl="0" algn="l">
              <a:spcBef>
                <a:spcPts val="0"/>
              </a:spcBef>
              <a:spcAft>
                <a:spcPts val="0"/>
              </a:spcAft>
              <a:buSzPts val="1800"/>
              <a:buChar char="-"/>
            </a:pPr>
            <a:r>
              <a:rPr lang="fr" sz="1800"/>
              <a:t>La </a:t>
            </a:r>
            <a:r>
              <a:rPr b="1" lang="fr" sz="1800"/>
              <a:t>vie privée résiduelle des utilisateurs</a:t>
            </a:r>
            <a:endParaRPr b="1" sz="1800"/>
          </a:p>
          <a:p>
            <a:pPr indent="-342900" lvl="0" marL="457200" rtl="0" algn="l">
              <a:spcBef>
                <a:spcPts val="0"/>
              </a:spcBef>
              <a:spcAft>
                <a:spcPts val="0"/>
              </a:spcAft>
              <a:buSzPts val="1800"/>
              <a:buChar char="-"/>
            </a:pPr>
            <a:r>
              <a:rPr lang="fr" sz="1800"/>
              <a:t>Leurs </a:t>
            </a:r>
            <a:r>
              <a:rPr b="1" lang="fr" sz="1800"/>
              <a:t>données personnelles</a:t>
            </a:r>
            <a:endParaRPr b="1" sz="1800"/>
          </a:p>
          <a:p>
            <a:pPr indent="-342900" lvl="0" marL="457200" rtl="0" algn="l">
              <a:spcBef>
                <a:spcPts val="0"/>
              </a:spcBef>
              <a:spcAft>
                <a:spcPts val="0"/>
              </a:spcAft>
              <a:buSzPts val="1800"/>
              <a:buChar char="-"/>
            </a:pPr>
            <a:r>
              <a:rPr lang="fr" sz="1800"/>
              <a:t>Leurs </a:t>
            </a:r>
            <a:r>
              <a:rPr b="1" lang="fr" sz="1800"/>
              <a:t>données relevant de la propriété intellectuelle</a:t>
            </a:r>
            <a:r>
              <a:rPr lang="fr" sz="1800"/>
              <a:t>, etc.</a:t>
            </a:r>
            <a:endParaRPr sz="1800"/>
          </a:p>
          <a:p>
            <a:pPr indent="0" lvl="0" marL="0" rtl="0" algn="l">
              <a:spcBef>
                <a:spcPts val="0"/>
              </a:spcBef>
              <a:spcAft>
                <a:spcPts val="0"/>
              </a:spcAft>
              <a:buNone/>
            </a:pPr>
            <a:r>
              <a:rPr lang="fr" sz="1800"/>
              <a:t>Toutes ces notions sont encadrées d’un point de vue juridique.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fr" sz="1800"/>
              <a:t>Vous n’êtes pas un </a:t>
            </a:r>
            <a:r>
              <a:rPr lang="fr" sz="1800"/>
              <a:t>spécialiste</a:t>
            </a:r>
            <a:r>
              <a:rPr lang="fr" sz="1800"/>
              <a:t> du droit, ni juriste, ni avocat, mais </a:t>
            </a:r>
            <a:r>
              <a:rPr b="1" lang="fr" sz="1800" u="sng"/>
              <a:t>vous ne pouvez ignorer votre responsabilité</a:t>
            </a:r>
            <a:r>
              <a:rPr b="1" lang="fr" sz="1800"/>
              <a:t> </a:t>
            </a:r>
            <a:r>
              <a:rPr lang="fr" sz="1800"/>
              <a:t>!</a:t>
            </a:r>
            <a:endParaRPr sz="1800"/>
          </a:p>
        </p:txBody>
      </p:sp>
      <p:sp>
        <p:nvSpPr>
          <p:cNvPr id="278" name="Google Shape;278;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4"/>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Encadrer l'usage du SI</a:t>
            </a:r>
            <a:endParaRPr/>
          </a:p>
        </p:txBody>
      </p:sp>
      <p:sp>
        <p:nvSpPr>
          <p:cNvPr id="284" name="Google Shape;284;p44"/>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Le droit et l'informatique</a:t>
            </a:r>
            <a:endParaRPr/>
          </a:p>
        </p:txBody>
      </p:sp>
      <p:sp>
        <p:nvSpPr>
          <p:cNvPr id="285" name="Google Shape;285;p44"/>
          <p:cNvSpPr txBox="1"/>
          <p:nvPr>
            <p:ph idx="2" type="title"/>
          </p:nvPr>
        </p:nvSpPr>
        <p:spPr>
          <a:xfrm>
            <a:off x="380600" y="1028213"/>
            <a:ext cx="8471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Outils juridiques</a:t>
            </a:r>
            <a:endParaRPr sz="3700"/>
          </a:p>
        </p:txBody>
      </p:sp>
      <p:sp>
        <p:nvSpPr>
          <p:cNvPr id="286" name="Google Shape;286;p44"/>
          <p:cNvSpPr txBox="1"/>
          <p:nvPr>
            <p:ph idx="4" type="body"/>
          </p:nvPr>
        </p:nvSpPr>
        <p:spPr>
          <a:xfrm>
            <a:off x="380600" y="1870375"/>
            <a:ext cx="8398800" cy="300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On peut s’appuyer sur des outils pour s’aider au quotidien.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fr" sz="1800"/>
              <a:t>Par ex :</a:t>
            </a:r>
            <a:endParaRPr sz="1800"/>
          </a:p>
          <a:p>
            <a:pPr indent="-342900" lvl="0" marL="457200" rtl="0" algn="l">
              <a:spcBef>
                <a:spcPts val="0"/>
              </a:spcBef>
              <a:spcAft>
                <a:spcPts val="0"/>
              </a:spcAft>
              <a:buSzPts val="1800"/>
              <a:buChar char="-"/>
            </a:pPr>
            <a:r>
              <a:rPr lang="fr" sz="1800"/>
              <a:t>Une charte informatique</a:t>
            </a:r>
            <a:endParaRPr sz="1800"/>
          </a:p>
          <a:p>
            <a:pPr indent="-342900" lvl="0" marL="457200" rtl="0" algn="l">
              <a:spcBef>
                <a:spcPts val="0"/>
              </a:spcBef>
              <a:spcAft>
                <a:spcPts val="0"/>
              </a:spcAft>
              <a:buSzPts val="1800"/>
              <a:buChar char="-"/>
            </a:pPr>
            <a:r>
              <a:rPr lang="fr" sz="1800"/>
              <a:t>Une charte de l’utilisateur</a:t>
            </a:r>
            <a:endParaRPr sz="1800"/>
          </a:p>
          <a:p>
            <a:pPr indent="-342900" lvl="0" marL="457200" rtl="0" algn="l">
              <a:spcBef>
                <a:spcPts val="0"/>
              </a:spcBef>
              <a:spcAft>
                <a:spcPts val="0"/>
              </a:spcAft>
              <a:buSzPts val="1800"/>
              <a:buChar char="-"/>
            </a:pPr>
            <a:r>
              <a:rPr lang="fr" sz="1800"/>
              <a:t>Une connaissance concrète de la </a:t>
            </a:r>
            <a:r>
              <a:rPr lang="fr" sz="1800"/>
              <a:t>chaîne</a:t>
            </a:r>
            <a:r>
              <a:rPr lang="fr" sz="1800"/>
              <a:t> fonctionnelle</a:t>
            </a:r>
            <a:endParaRPr sz="1800"/>
          </a:p>
          <a:p>
            <a:pPr indent="-342900" lvl="0" marL="457200" rtl="0" algn="l">
              <a:spcBef>
                <a:spcPts val="0"/>
              </a:spcBef>
              <a:spcAft>
                <a:spcPts val="0"/>
              </a:spcAft>
              <a:buSzPts val="1800"/>
              <a:buChar char="-"/>
            </a:pPr>
            <a:r>
              <a:rPr lang="fr" sz="1800"/>
              <a:t>Les données de CLUF</a:t>
            </a:r>
            <a:endParaRPr sz="1800"/>
          </a:p>
          <a:p>
            <a:pPr indent="-342900" lvl="0" marL="457200" rtl="0" algn="l">
              <a:spcBef>
                <a:spcPts val="0"/>
              </a:spcBef>
              <a:spcAft>
                <a:spcPts val="0"/>
              </a:spcAft>
              <a:buSzPts val="1800"/>
              <a:buChar char="-"/>
            </a:pPr>
            <a:r>
              <a:rPr lang="fr" sz="1800"/>
              <a:t>Les mentions légales de sites web</a:t>
            </a:r>
            <a:endParaRPr sz="1800"/>
          </a:p>
        </p:txBody>
      </p:sp>
      <p:sp>
        <p:nvSpPr>
          <p:cNvPr id="287" name="Google Shape;287;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7"/>
          <p:cNvSpPr txBox="1"/>
          <p:nvPr/>
        </p:nvSpPr>
        <p:spPr>
          <a:xfrm>
            <a:off x="472975" y="985425"/>
            <a:ext cx="8251800" cy="277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400">
                <a:latin typeface="Raleway"/>
                <a:ea typeface="Raleway"/>
                <a:cs typeface="Raleway"/>
                <a:sym typeface="Raleway"/>
              </a:rPr>
              <a:t>DISCLAIMER</a:t>
            </a:r>
            <a:endParaRPr b="1"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0" lvl="0" marL="0" rtl="0" algn="l">
              <a:spcBef>
                <a:spcPts val="0"/>
              </a:spcBef>
              <a:spcAft>
                <a:spcPts val="0"/>
              </a:spcAft>
              <a:buNone/>
            </a:pPr>
            <a:r>
              <a:rPr lang="fr" sz="2400">
                <a:latin typeface="Raleway"/>
                <a:ea typeface="Raleway"/>
                <a:cs typeface="Raleway"/>
                <a:sym typeface="Raleway"/>
              </a:rPr>
              <a:t>Ton formateur n’est pas un juriste ni un professionnel du droit.</a:t>
            </a:r>
            <a:endParaRPr sz="2400">
              <a:latin typeface="Raleway"/>
              <a:ea typeface="Raleway"/>
              <a:cs typeface="Raleway"/>
              <a:sym typeface="Raleway"/>
            </a:endParaRPr>
          </a:p>
          <a:p>
            <a:pPr indent="0" lvl="0" marL="0" rtl="0" algn="l">
              <a:spcBef>
                <a:spcPts val="0"/>
              </a:spcBef>
              <a:spcAft>
                <a:spcPts val="0"/>
              </a:spcAft>
              <a:buNone/>
            </a:pPr>
            <a:r>
              <a:rPr lang="fr" sz="2400">
                <a:latin typeface="Raleway"/>
                <a:ea typeface="Raleway"/>
                <a:cs typeface="Raleway"/>
                <a:sym typeface="Raleway"/>
              </a:rPr>
              <a:t>Ce cours est une approche possible en entreprise pour tout salarié ou professionnel du secteur de l’IT.</a:t>
            </a:r>
            <a:endParaRPr sz="2400">
              <a:latin typeface="Raleway"/>
              <a:ea typeface="Raleway"/>
              <a:cs typeface="Raleway"/>
              <a:sym typeface="Raleway"/>
            </a:endParaRPr>
          </a:p>
          <a:p>
            <a:pPr indent="0" lvl="0" marL="0" rtl="0" algn="l">
              <a:spcBef>
                <a:spcPts val="0"/>
              </a:spcBef>
              <a:spcAft>
                <a:spcPts val="0"/>
              </a:spcAft>
              <a:buNone/>
            </a:pPr>
            <a:r>
              <a:rPr lang="fr" sz="2400">
                <a:latin typeface="Raleway"/>
                <a:ea typeface="Raleway"/>
                <a:cs typeface="Raleway"/>
                <a:sym typeface="Raleway"/>
              </a:rPr>
              <a:t>Le droit n’est pas un domaine figé et peut évoluer.</a:t>
            </a:r>
            <a:endParaRPr sz="2400">
              <a:latin typeface="Raleway"/>
              <a:ea typeface="Raleway"/>
              <a:cs typeface="Raleway"/>
              <a:sym typeface="Raleway"/>
            </a:endParaRPr>
          </a:p>
        </p:txBody>
      </p:sp>
      <p:sp>
        <p:nvSpPr>
          <p:cNvPr id="143" name="Google Shape;143;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5"/>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Alors ?</a:t>
            </a:r>
            <a:endParaRPr/>
          </a:p>
        </p:txBody>
      </p:sp>
      <p:sp>
        <p:nvSpPr>
          <p:cNvPr id="293" name="Google Shape;293;p45"/>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Le droit et l'informatique</a:t>
            </a:r>
            <a:endParaRPr/>
          </a:p>
        </p:txBody>
      </p:sp>
      <p:sp>
        <p:nvSpPr>
          <p:cNvPr id="294" name="Google Shape;294;p45"/>
          <p:cNvSpPr txBox="1"/>
          <p:nvPr>
            <p:ph idx="2" type="title"/>
          </p:nvPr>
        </p:nvSpPr>
        <p:spPr>
          <a:xfrm>
            <a:off x="380600" y="895188"/>
            <a:ext cx="8471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Ai-je</a:t>
            </a:r>
            <a:r>
              <a:rPr lang="fr" sz="3700"/>
              <a:t> le droit de …</a:t>
            </a:r>
            <a:endParaRPr sz="3700"/>
          </a:p>
        </p:txBody>
      </p:sp>
      <p:sp>
        <p:nvSpPr>
          <p:cNvPr id="295" name="Google Shape;295;p45"/>
          <p:cNvSpPr txBox="1"/>
          <p:nvPr>
            <p:ph idx="4" type="body"/>
          </p:nvPr>
        </p:nvSpPr>
        <p:spPr>
          <a:xfrm>
            <a:off x="380600" y="1426500"/>
            <a:ext cx="84711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Communiquer le mot de passe d’un utilisateur à son manager, la direction, </a:t>
            </a:r>
            <a:r>
              <a:rPr lang="fr" sz="1800"/>
              <a:t>etc. ?</a:t>
            </a:r>
            <a:endParaRPr sz="1800"/>
          </a:p>
        </p:txBody>
      </p:sp>
      <p:sp>
        <p:nvSpPr>
          <p:cNvPr id="296" name="Google Shape;296;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297" name="Google Shape;297;p45"/>
          <p:cNvSpPr txBox="1"/>
          <p:nvPr>
            <p:ph idx="4" type="body"/>
          </p:nvPr>
        </p:nvSpPr>
        <p:spPr>
          <a:xfrm>
            <a:off x="380600" y="1820100"/>
            <a:ext cx="8471100" cy="911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 </a:t>
            </a:r>
            <a:r>
              <a:rPr b="1" lang="fr" sz="1800"/>
              <a:t>NON</a:t>
            </a:r>
            <a:endParaRPr b="1" sz="1800"/>
          </a:p>
          <a:p>
            <a:pPr indent="0" lvl="0" marL="0" rtl="0" algn="l">
              <a:spcBef>
                <a:spcPts val="0"/>
              </a:spcBef>
              <a:spcAft>
                <a:spcPts val="0"/>
              </a:spcAft>
              <a:buNone/>
            </a:pPr>
            <a:r>
              <a:rPr lang="fr" sz="1800"/>
              <a:t>Les mots de passe sont personnels et permettent de savoir ce qu’un utilisateur donné à pu faire sur le réseau de l’entreprise (CNIL)</a:t>
            </a:r>
            <a:endParaRPr sz="1800"/>
          </a:p>
        </p:txBody>
      </p:sp>
      <p:sp>
        <p:nvSpPr>
          <p:cNvPr id="298" name="Google Shape;298;p45"/>
          <p:cNvSpPr txBox="1"/>
          <p:nvPr>
            <p:ph idx="4" type="body"/>
          </p:nvPr>
        </p:nvSpPr>
        <p:spPr>
          <a:xfrm>
            <a:off x="380600" y="2731500"/>
            <a:ext cx="8471100" cy="220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u="sng"/>
              <a:t>Sauf si</a:t>
            </a:r>
            <a:r>
              <a:rPr lang="fr" sz="1800"/>
              <a:t> :</a:t>
            </a:r>
            <a:endParaRPr sz="1800"/>
          </a:p>
          <a:p>
            <a:pPr indent="0" lvl="0" marL="0" rtl="0" algn="l">
              <a:spcBef>
                <a:spcPts val="0"/>
              </a:spcBef>
              <a:spcAft>
                <a:spcPts val="0"/>
              </a:spcAft>
              <a:buNone/>
            </a:pPr>
            <a:r>
              <a:rPr lang="fr" sz="1800"/>
              <a:t>De manière générale, l’employeur </a:t>
            </a:r>
            <a:r>
              <a:rPr lang="fr" sz="1800" u="sng"/>
              <a:t>doit pouvoir justifier</a:t>
            </a:r>
            <a:r>
              <a:rPr lang="fr" sz="1800"/>
              <a:t> que le salarié détient sur son poste « des informations nécessaires à la poursuite de l’activité de l’entreprise et qu’il ne peut accéder à ces informations par d’autres moyens. »</a:t>
            </a:r>
            <a:endParaRPr sz="1800"/>
          </a:p>
          <a:p>
            <a:pPr indent="0" lvl="0" marL="0" rtl="0" algn="l">
              <a:spcBef>
                <a:spcPts val="0"/>
              </a:spcBef>
              <a:spcAft>
                <a:spcPts val="0"/>
              </a:spcAft>
              <a:buNone/>
            </a:pPr>
            <a:r>
              <a:rPr lang="fr" sz="1800"/>
              <a:t>Avec courrier/mail de la direction/RH ⇒ OUI</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6"/>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Alors ?</a:t>
            </a:r>
            <a:endParaRPr/>
          </a:p>
        </p:txBody>
      </p:sp>
      <p:sp>
        <p:nvSpPr>
          <p:cNvPr id="304" name="Google Shape;304;p46"/>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Le droit et l'informatique</a:t>
            </a:r>
            <a:endParaRPr/>
          </a:p>
        </p:txBody>
      </p:sp>
      <p:sp>
        <p:nvSpPr>
          <p:cNvPr id="305" name="Google Shape;305;p46"/>
          <p:cNvSpPr txBox="1"/>
          <p:nvPr>
            <p:ph idx="2" type="title"/>
          </p:nvPr>
        </p:nvSpPr>
        <p:spPr>
          <a:xfrm>
            <a:off x="380600" y="895188"/>
            <a:ext cx="8471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Ai-je le droit de …</a:t>
            </a:r>
            <a:endParaRPr sz="3700"/>
          </a:p>
        </p:txBody>
      </p:sp>
      <p:sp>
        <p:nvSpPr>
          <p:cNvPr id="306" name="Google Shape;306;p46"/>
          <p:cNvSpPr txBox="1"/>
          <p:nvPr>
            <p:ph idx="4" type="body"/>
          </p:nvPr>
        </p:nvSpPr>
        <p:spPr>
          <a:xfrm>
            <a:off x="380600" y="1426500"/>
            <a:ext cx="8471100" cy="423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Lire le contenu d’un dossier/fichier/mail avec l’indication “</a:t>
            </a:r>
            <a:r>
              <a:rPr i="1" lang="fr" sz="1800"/>
              <a:t>personnel</a:t>
            </a:r>
            <a:r>
              <a:rPr lang="fr" sz="1800"/>
              <a:t>” ?</a:t>
            </a:r>
            <a:endParaRPr sz="1800"/>
          </a:p>
        </p:txBody>
      </p:sp>
      <p:sp>
        <p:nvSpPr>
          <p:cNvPr id="307" name="Google Shape;307;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308" name="Google Shape;308;p46"/>
          <p:cNvSpPr txBox="1"/>
          <p:nvPr>
            <p:ph idx="4" type="body"/>
          </p:nvPr>
        </p:nvSpPr>
        <p:spPr>
          <a:xfrm>
            <a:off x="380600" y="1849800"/>
            <a:ext cx="8471100" cy="121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 </a:t>
            </a:r>
            <a:r>
              <a:rPr b="1" lang="fr" sz="1800"/>
              <a:t>NON</a:t>
            </a:r>
            <a:endParaRPr b="1" sz="1800"/>
          </a:p>
          <a:p>
            <a:pPr indent="0" lvl="0" marL="0" rtl="0" algn="l">
              <a:spcBef>
                <a:spcPts val="0"/>
              </a:spcBef>
              <a:spcAft>
                <a:spcPts val="0"/>
              </a:spcAft>
              <a:buNone/>
            </a:pPr>
            <a:r>
              <a:rPr lang="fr" sz="1800"/>
              <a:t>T</a:t>
            </a:r>
            <a:r>
              <a:rPr lang="fr" sz="1800"/>
              <a:t>out fichier créé, envoyé ou reçu depuis le poste de travail est de nature professionnelle et par conséquent peuvent être consultés par l’employeur.</a:t>
            </a:r>
            <a:endParaRPr sz="1800"/>
          </a:p>
          <a:p>
            <a:pPr indent="0" lvl="0" marL="0" rtl="0" algn="l">
              <a:spcBef>
                <a:spcPts val="0"/>
              </a:spcBef>
              <a:spcAft>
                <a:spcPts val="0"/>
              </a:spcAft>
              <a:buNone/>
            </a:pPr>
            <a:r>
              <a:rPr lang="fr" sz="1800"/>
              <a:t>Pour le salarié : préciser explicitement les fichiers (...) de nature privée.</a:t>
            </a:r>
            <a:endParaRPr sz="1800"/>
          </a:p>
        </p:txBody>
      </p:sp>
      <p:sp>
        <p:nvSpPr>
          <p:cNvPr id="309" name="Google Shape;309;p46"/>
          <p:cNvSpPr txBox="1"/>
          <p:nvPr>
            <p:ph idx="4" type="body"/>
          </p:nvPr>
        </p:nvSpPr>
        <p:spPr>
          <a:xfrm>
            <a:off x="380600" y="3063600"/>
            <a:ext cx="8471100" cy="151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u="sng"/>
              <a:t>Sauf si</a:t>
            </a:r>
            <a:r>
              <a:rPr lang="fr" sz="1800"/>
              <a:t> :</a:t>
            </a:r>
            <a:endParaRPr sz="1800"/>
          </a:p>
          <a:p>
            <a:pPr indent="-342900" lvl="0" marL="457200" rtl="0" algn="l">
              <a:spcBef>
                <a:spcPts val="0"/>
              </a:spcBef>
              <a:spcAft>
                <a:spcPts val="0"/>
              </a:spcAft>
              <a:buSzPts val="1800"/>
              <a:buChar char="-"/>
            </a:pPr>
            <a:r>
              <a:rPr lang="fr" sz="1800"/>
              <a:t>S</a:t>
            </a:r>
            <a:r>
              <a:rPr lang="fr" sz="1800"/>
              <a:t>alarié concerné présent ou à été invité à l’être</a:t>
            </a:r>
            <a:endParaRPr sz="1800"/>
          </a:p>
          <a:p>
            <a:pPr indent="-342900" lvl="0" marL="457200" rtl="0" algn="l">
              <a:spcBef>
                <a:spcPts val="0"/>
              </a:spcBef>
              <a:spcAft>
                <a:spcPts val="0"/>
              </a:spcAft>
              <a:buSzPts val="1800"/>
              <a:buChar char="-"/>
            </a:pPr>
            <a:r>
              <a:rPr lang="fr" sz="1800"/>
              <a:t>Arrêté Cour de Cassation (17 juin 2009) ⇒ OUI pour raisons de sécurité</a:t>
            </a:r>
            <a:endParaRPr sz="1800"/>
          </a:p>
          <a:p>
            <a:pPr indent="-342900" lvl="0" marL="457200" rtl="0" algn="l">
              <a:spcBef>
                <a:spcPts val="0"/>
              </a:spcBef>
              <a:spcAft>
                <a:spcPts val="0"/>
              </a:spcAft>
              <a:buSzPts val="1800"/>
              <a:buChar char="-"/>
            </a:pPr>
            <a:r>
              <a:rPr lang="fr" sz="1800"/>
              <a:t>Instruction pénale ou par une décision de justice</a:t>
            </a:r>
            <a:endParaRPr sz="1800"/>
          </a:p>
          <a:p>
            <a:pPr indent="0" lvl="0" marL="0" rtl="0" algn="l">
              <a:spcBef>
                <a:spcPts val="0"/>
              </a:spcBef>
              <a:spcAft>
                <a:spcPts val="0"/>
              </a:spcAft>
              <a:buNone/>
            </a:pPr>
            <a:r>
              <a:rPr lang="fr" sz="1800"/>
              <a:t>⇒ Avec courrier/mail de la direction/RH</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310" name="Google Shape;310;p46"/>
          <p:cNvSpPr txBox="1"/>
          <p:nvPr>
            <p:ph idx="4" type="body"/>
          </p:nvPr>
        </p:nvSpPr>
        <p:spPr>
          <a:xfrm>
            <a:off x="380600" y="4578000"/>
            <a:ext cx="8427000" cy="565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Attention à vos </a:t>
            </a:r>
            <a:r>
              <a:rPr b="1" lang="fr" sz="1800"/>
              <a:t>clauses</a:t>
            </a:r>
            <a:r>
              <a:rPr b="1" lang="fr" sz="1800"/>
              <a:t> de confidentialité</a:t>
            </a:r>
            <a:r>
              <a:rPr lang="fr" sz="1800"/>
              <a:t> !</a:t>
            </a:r>
            <a:endParaRPr sz="1800"/>
          </a:p>
        </p:txBody>
      </p:sp>
      <p:sp>
        <p:nvSpPr>
          <p:cNvPr id="311" name="Google Shape;311;p46"/>
          <p:cNvSpPr txBox="1"/>
          <p:nvPr/>
        </p:nvSpPr>
        <p:spPr>
          <a:xfrm>
            <a:off x="7545375" y="3921425"/>
            <a:ext cx="1220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u="sng">
                <a:solidFill>
                  <a:schemeClr val="hlink"/>
                </a:solidFill>
                <a:hlinkClick r:id="rId3"/>
              </a:rPr>
              <a:t>Lien</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2100"/>
                                        <p:tgtEl>
                                          <p:spTgt spid="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7"/>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Alors ?</a:t>
            </a:r>
            <a:endParaRPr/>
          </a:p>
        </p:txBody>
      </p:sp>
      <p:sp>
        <p:nvSpPr>
          <p:cNvPr id="317" name="Google Shape;317;p47"/>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Le droit et l'informatique</a:t>
            </a:r>
            <a:endParaRPr/>
          </a:p>
        </p:txBody>
      </p:sp>
      <p:sp>
        <p:nvSpPr>
          <p:cNvPr id="318" name="Google Shape;318;p47"/>
          <p:cNvSpPr txBox="1"/>
          <p:nvPr>
            <p:ph idx="2" type="title"/>
          </p:nvPr>
        </p:nvSpPr>
        <p:spPr>
          <a:xfrm>
            <a:off x="380600" y="895188"/>
            <a:ext cx="8471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Ai-je le droit de …</a:t>
            </a:r>
            <a:endParaRPr sz="3700"/>
          </a:p>
        </p:txBody>
      </p:sp>
      <p:sp>
        <p:nvSpPr>
          <p:cNvPr id="319" name="Google Shape;319;p47"/>
          <p:cNvSpPr txBox="1"/>
          <p:nvPr>
            <p:ph idx="4" type="body"/>
          </p:nvPr>
        </p:nvSpPr>
        <p:spPr>
          <a:xfrm>
            <a:off x="380600" y="1426500"/>
            <a:ext cx="84711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Lire les mails des utilisateurs qui </a:t>
            </a:r>
            <a:r>
              <a:rPr lang="fr" sz="1800" u="sng"/>
              <a:t>n’ont pas “</a:t>
            </a:r>
            <a:r>
              <a:rPr i="1" lang="fr" sz="1800" u="sng"/>
              <a:t>personnel</a:t>
            </a:r>
            <a:r>
              <a:rPr lang="fr" sz="1800" u="sng"/>
              <a:t>”</a:t>
            </a:r>
            <a:r>
              <a:rPr lang="fr" sz="1800"/>
              <a:t> en objet ?</a:t>
            </a:r>
            <a:endParaRPr sz="1800"/>
          </a:p>
        </p:txBody>
      </p:sp>
      <p:sp>
        <p:nvSpPr>
          <p:cNvPr id="320" name="Google Shape;320;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321" name="Google Shape;321;p47"/>
          <p:cNvSpPr txBox="1"/>
          <p:nvPr>
            <p:ph idx="4" type="body"/>
          </p:nvPr>
        </p:nvSpPr>
        <p:spPr>
          <a:xfrm>
            <a:off x="380600" y="1820100"/>
            <a:ext cx="8471100" cy="121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 </a:t>
            </a:r>
            <a:r>
              <a:rPr b="1" lang="fr" sz="1800"/>
              <a:t>OUI</a:t>
            </a:r>
            <a:endParaRPr b="1" sz="1800"/>
          </a:p>
          <a:p>
            <a:pPr indent="0" lvl="0" marL="0" rtl="0" algn="l">
              <a:spcBef>
                <a:spcPts val="0"/>
              </a:spcBef>
              <a:spcAft>
                <a:spcPts val="0"/>
              </a:spcAft>
              <a:buNone/>
            </a:pPr>
            <a:r>
              <a:rPr lang="fr" sz="1800"/>
              <a:t>Tout fichier créé, envoyé ou reçu depuis le poste de travail est de nature professionnelle et par conséquent peuvent être consultés par l’employeur.</a:t>
            </a:r>
            <a:endParaRPr sz="1800"/>
          </a:p>
          <a:p>
            <a:pPr indent="0" lvl="0" marL="0" rtl="0" algn="l">
              <a:spcBef>
                <a:spcPts val="0"/>
              </a:spcBef>
              <a:spcAft>
                <a:spcPts val="0"/>
              </a:spcAft>
              <a:buNone/>
            </a:pPr>
            <a:r>
              <a:rPr lang="fr" sz="1800"/>
              <a:t>Pour le salarié : préciser explicitement les fichiers (...) de nature privée.</a:t>
            </a:r>
            <a:endParaRPr sz="1800"/>
          </a:p>
        </p:txBody>
      </p:sp>
      <p:sp>
        <p:nvSpPr>
          <p:cNvPr id="322" name="Google Shape;322;p47"/>
          <p:cNvSpPr txBox="1"/>
          <p:nvPr>
            <p:ph idx="4" type="body"/>
          </p:nvPr>
        </p:nvSpPr>
        <p:spPr>
          <a:xfrm>
            <a:off x="380600" y="3523875"/>
            <a:ext cx="8471100" cy="46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Attention</a:t>
            </a:r>
            <a:r>
              <a:rPr lang="fr" sz="1800"/>
              <a:t> à vos </a:t>
            </a:r>
            <a:r>
              <a:rPr b="1" lang="fr" sz="1800"/>
              <a:t>clauses de confidentialité</a:t>
            </a:r>
            <a:r>
              <a:rPr lang="fr" sz="1800"/>
              <a:t> !</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8"/>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Alors ?</a:t>
            </a:r>
            <a:endParaRPr/>
          </a:p>
        </p:txBody>
      </p:sp>
      <p:sp>
        <p:nvSpPr>
          <p:cNvPr id="328" name="Google Shape;328;p48"/>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Le droit et l'informatique</a:t>
            </a:r>
            <a:endParaRPr/>
          </a:p>
        </p:txBody>
      </p:sp>
      <p:sp>
        <p:nvSpPr>
          <p:cNvPr id="329" name="Google Shape;329;p48"/>
          <p:cNvSpPr txBox="1"/>
          <p:nvPr>
            <p:ph idx="2" type="title"/>
          </p:nvPr>
        </p:nvSpPr>
        <p:spPr>
          <a:xfrm>
            <a:off x="380600" y="895188"/>
            <a:ext cx="8471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Ai-je le droit de …</a:t>
            </a:r>
            <a:endParaRPr sz="3700"/>
          </a:p>
        </p:txBody>
      </p:sp>
      <p:sp>
        <p:nvSpPr>
          <p:cNvPr id="330" name="Google Shape;330;p48"/>
          <p:cNvSpPr txBox="1"/>
          <p:nvPr>
            <p:ph idx="4" type="body"/>
          </p:nvPr>
        </p:nvSpPr>
        <p:spPr>
          <a:xfrm>
            <a:off x="380600" y="1422450"/>
            <a:ext cx="8471100" cy="68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En l’absence d’un utilisateur, et sur la demande de son manager, de modifier son message d’absence sur sa messagerie ?</a:t>
            </a:r>
            <a:endParaRPr sz="1800"/>
          </a:p>
        </p:txBody>
      </p:sp>
      <p:sp>
        <p:nvSpPr>
          <p:cNvPr id="331" name="Google Shape;331;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332" name="Google Shape;332;p48"/>
          <p:cNvSpPr txBox="1"/>
          <p:nvPr>
            <p:ph idx="4" type="body"/>
          </p:nvPr>
        </p:nvSpPr>
        <p:spPr>
          <a:xfrm>
            <a:off x="380600" y="2111850"/>
            <a:ext cx="8471100" cy="68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 </a:t>
            </a:r>
            <a:r>
              <a:rPr b="1" lang="fr" sz="1800"/>
              <a:t>NON</a:t>
            </a:r>
            <a:endParaRPr sz="1800"/>
          </a:p>
          <a:p>
            <a:pPr indent="0" lvl="0" marL="0" rtl="0" algn="l">
              <a:spcBef>
                <a:spcPts val="0"/>
              </a:spcBef>
              <a:spcAft>
                <a:spcPts val="0"/>
              </a:spcAft>
              <a:buNone/>
            </a:pPr>
            <a:r>
              <a:rPr lang="fr" sz="1800"/>
              <a:t>Modifier le message d’absence impose l’accès à la messagerie du salarié.</a:t>
            </a:r>
            <a:endParaRPr sz="1800"/>
          </a:p>
          <a:p>
            <a:pPr indent="0" lvl="0" marL="0" rtl="0" algn="l">
              <a:spcBef>
                <a:spcPts val="0"/>
              </a:spcBef>
              <a:spcAft>
                <a:spcPts val="0"/>
              </a:spcAft>
              <a:buNone/>
            </a:pPr>
            <a:r>
              <a:t/>
            </a:r>
            <a:endParaRPr sz="1800"/>
          </a:p>
        </p:txBody>
      </p:sp>
      <p:sp>
        <p:nvSpPr>
          <p:cNvPr id="333" name="Google Shape;333;p48"/>
          <p:cNvSpPr txBox="1"/>
          <p:nvPr>
            <p:ph idx="4" type="body"/>
          </p:nvPr>
        </p:nvSpPr>
        <p:spPr>
          <a:xfrm>
            <a:off x="380600" y="2936025"/>
            <a:ext cx="8471100" cy="137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u="sng"/>
              <a:t>Sauf si</a:t>
            </a:r>
            <a:r>
              <a:rPr lang="fr" sz="1800" u="sng"/>
              <a:t> :</a:t>
            </a:r>
            <a:endParaRPr sz="1800" u="sng"/>
          </a:p>
          <a:p>
            <a:pPr indent="-342900" lvl="0" marL="457200" rtl="0" algn="l">
              <a:spcBef>
                <a:spcPts val="0"/>
              </a:spcBef>
              <a:spcAft>
                <a:spcPts val="0"/>
              </a:spcAft>
              <a:buSzPts val="1800"/>
              <a:buChar char="-"/>
            </a:pPr>
            <a:r>
              <a:rPr lang="fr" sz="1800"/>
              <a:t>Avec courrier/mail de la direction/RH ⇒ OUI</a:t>
            </a:r>
            <a:endParaRPr sz="1800"/>
          </a:p>
          <a:p>
            <a:pPr indent="-342900" lvl="0" marL="457200" rtl="0" algn="l">
              <a:spcBef>
                <a:spcPts val="0"/>
              </a:spcBef>
              <a:spcAft>
                <a:spcPts val="0"/>
              </a:spcAft>
              <a:buSzPts val="1800"/>
              <a:buChar char="-"/>
            </a:pPr>
            <a:r>
              <a:rPr lang="fr" sz="1800"/>
              <a:t>Cadre défini dans la charte informatique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334" name="Google Shape;334;p48"/>
          <p:cNvSpPr txBox="1"/>
          <p:nvPr>
            <p:ph idx="4" type="body"/>
          </p:nvPr>
        </p:nvSpPr>
        <p:spPr>
          <a:xfrm>
            <a:off x="380600" y="4309650"/>
            <a:ext cx="84270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Attention à vos </a:t>
            </a:r>
            <a:r>
              <a:rPr b="1" lang="fr" sz="1800"/>
              <a:t>clauses de confidentialité</a:t>
            </a:r>
            <a:r>
              <a:rPr lang="fr" sz="1800"/>
              <a:t> !</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9"/>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Alors ?</a:t>
            </a:r>
            <a:endParaRPr/>
          </a:p>
        </p:txBody>
      </p:sp>
      <p:sp>
        <p:nvSpPr>
          <p:cNvPr id="340" name="Google Shape;340;p49"/>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Le droit et l'informatique</a:t>
            </a:r>
            <a:endParaRPr/>
          </a:p>
        </p:txBody>
      </p:sp>
      <p:sp>
        <p:nvSpPr>
          <p:cNvPr id="341" name="Google Shape;341;p49"/>
          <p:cNvSpPr txBox="1"/>
          <p:nvPr>
            <p:ph idx="2" type="title"/>
          </p:nvPr>
        </p:nvSpPr>
        <p:spPr>
          <a:xfrm>
            <a:off x="380600" y="895188"/>
            <a:ext cx="8471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Ai-je le droit de …</a:t>
            </a:r>
            <a:endParaRPr sz="3700"/>
          </a:p>
        </p:txBody>
      </p:sp>
      <p:sp>
        <p:nvSpPr>
          <p:cNvPr id="342" name="Google Shape;342;p49"/>
          <p:cNvSpPr txBox="1"/>
          <p:nvPr>
            <p:ph idx="4" type="body"/>
          </p:nvPr>
        </p:nvSpPr>
        <p:spPr>
          <a:xfrm>
            <a:off x="380600" y="1426500"/>
            <a:ext cx="84711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Copier des données utilisateurs dans le cadre d’une sauvegarde de données ?</a:t>
            </a:r>
            <a:endParaRPr sz="1800"/>
          </a:p>
        </p:txBody>
      </p:sp>
      <p:sp>
        <p:nvSpPr>
          <p:cNvPr id="343" name="Google Shape;343;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344" name="Google Shape;344;p49"/>
          <p:cNvSpPr txBox="1"/>
          <p:nvPr>
            <p:ph idx="4" type="body"/>
          </p:nvPr>
        </p:nvSpPr>
        <p:spPr>
          <a:xfrm>
            <a:off x="380600" y="1820100"/>
            <a:ext cx="8471100" cy="100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 </a:t>
            </a:r>
            <a:r>
              <a:rPr b="1" lang="fr" sz="1800"/>
              <a:t>OUI</a:t>
            </a:r>
            <a:endParaRPr b="1" sz="1800"/>
          </a:p>
          <a:p>
            <a:pPr indent="0" lvl="0" marL="0" rtl="0" algn="l">
              <a:spcBef>
                <a:spcPts val="0"/>
              </a:spcBef>
              <a:spcAft>
                <a:spcPts val="0"/>
              </a:spcAft>
              <a:buNone/>
            </a:pPr>
            <a:r>
              <a:rPr lang="fr" sz="1800"/>
              <a:t>Dans le cadre d’une maintenance, d’un MCO (Maintien en Conditions Opérationnelles)</a:t>
            </a:r>
            <a:endParaRPr sz="1800"/>
          </a:p>
        </p:txBody>
      </p:sp>
      <p:sp>
        <p:nvSpPr>
          <p:cNvPr id="345" name="Google Shape;345;p49"/>
          <p:cNvSpPr txBox="1"/>
          <p:nvPr>
            <p:ph idx="4" type="body"/>
          </p:nvPr>
        </p:nvSpPr>
        <p:spPr>
          <a:xfrm>
            <a:off x="380600" y="3118016"/>
            <a:ext cx="84711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Attention à vos </a:t>
            </a:r>
            <a:r>
              <a:rPr b="1" lang="fr" sz="1800"/>
              <a:t>clauses de confidentialité</a:t>
            </a:r>
            <a:r>
              <a:rPr lang="fr" sz="1800"/>
              <a:t> !</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0"/>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Alors ?</a:t>
            </a:r>
            <a:endParaRPr/>
          </a:p>
        </p:txBody>
      </p:sp>
      <p:sp>
        <p:nvSpPr>
          <p:cNvPr id="351" name="Google Shape;351;p50"/>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Le droit et l'informatique</a:t>
            </a:r>
            <a:endParaRPr/>
          </a:p>
        </p:txBody>
      </p:sp>
      <p:sp>
        <p:nvSpPr>
          <p:cNvPr id="352" name="Google Shape;352;p50"/>
          <p:cNvSpPr txBox="1"/>
          <p:nvPr>
            <p:ph idx="2" type="title"/>
          </p:nvPr>
        </p:nvSpPr>
        <p:spPr>
          <a:xfrm>
            <a:off x="380600" y="895188"/>
            <a:ext cx="8471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Ai-je le droit de …</a:t>
            </a:r>
            <a:endParaRPr sz="3700"/>
          </a:p>
        </p:txBody>
      </p:sp>
      <p:sp>
        <p:nvSpPr>
          <p:cNvPr id="353" name="Google Shape;353;p50"/>
          <p:cNvSpPr txBox="1"/>
          <p:nvPr>
            <p:ph idx="4" type="body"/>
          </p:nvPr>
        </p:nvSpPr>
        <p:spPr>
          <a:xfrm>
            <a:off x="380600" y="1426500"/>
            <a:ext cx="8471100" cy="61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Voir le contenu d’un dossier avec l’indication “personnel” avec accord de l’utilisateur ?</a:t>
            </a:r>
            <a:endParaRPr sz="1800"/>
          </a:p>
        </p:txBody>
      </p:sp>
      <p:sp>
        <p:nvSpPr>
          <p:cNvPr id="354" name="Google Shape;354;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355" name="Google Shape;355;p50"/>
          <p:cNvSpPr txBox="1"/>
          <p:nvPr>
            <p:ph idx="4" type="body"/>
          </p:nvPr>
        </p:nvSpPr>
        <p:spPr>
          <a:xfrm>
            <a:off x="380600" y="2041501"/>
            <a:ext cx="8471100" cy="1207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 </a:t>
            </a:r>
            <a:r>
              <a:rPr b="1" lang="fr" sz="1800"/>
              <a:t>OUI</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rPr lang="fr" sz="1800" u="sng"/>
              <a:t>Mais :</a:t>
            </a:r>
            <a:endParaRPr sz="1800" u="sng"/>
          </a:p>
          <a:p>
            <a:pPr indent="-342900" lvl="0" marL="457200" rtl="0" algn="l">
              <a:spcBef>
                <a:spcPts val="0"/>
              </a:spcBef>
              <a:spcAft>
                <a:spcPts val="0"/>
              </a:spcAft>
              <a:buSzPts val="1800"/>
              <a:buChar char="-"/>
            </a:pPr>
            <a:r>
              <a:rPr lang="fr" sz="1800"/>
              <a:t>Utilisateur présent</a:t>
            </a:r>
            <a:endParaRPr sz="1800"/>
          </a:p>
          <a:p>
            <a:pPr indent="-342900" lvl="0" marL="457200" rtl="0" algn="l">
              <a:spcBef>
                <a:spcPts val="0"/>
              </a:spcBef>
              <a:spcAft>
                <a:spcPts val="0"/>
              </a:spcAft>
              <a:buSzPts val="1800"/>
              <a:buChar char="-"/>
            </a:pPr>
            <a:r>
              <a:rPr lang="fr" sz="1800"/>
              <a:t>Accord écrit de l’utilisateur</a:t>
            </a:r>
            <a:endParaRPr sz="1800"/>
          </a:p>
          <a:p>
            <a:pPr indent="-342900" lvl="0" marL="457200" rtl="0" algn="l">
              <a:spcBef>
                <a:spcPts val="0"/>
              </a:spcBef>
              <a:spcAft>
                <a:spcPts val="0"/>
              </a:spcAft>
              <a:buSzPts val="1800"/>
              <a:buChar char="-"/>
            </a:pPr>
            <a:r>
              <a:rPr lang="fr" sz="1800"/>
              <a:t>Uniquement sur matériel de l’entreprise</a:t>
            </a:r>
            <a:endParaRPr sz="1800"/>
          </a:p>
        </p:txBody>
      </p:sp>
      <p:sp>
        <p:nvSpPr>
          <p:cNvPr id="356" name="Google Shape;356;p50"/>
          <p:cNvSpPr txBox="1"/>
          <p:nvPr>
            <p:ph idx="4" type="body"/>
          </p:nvPr>
        </p:nvSpPr>
        <p:spPr>
          <a:xfrm>
            <a:off x="358500" y="3973700"/>
            <a:ext cx="8427000" cy="472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Attention à vos </a:t>
            </a:r>
            <a:r>
              <a:rPr b="1" lang="fr" sz="1800"/>
              <a:t>clauses de confidentialité</a:t>
            </a:r>
            <a:r>
              <a:rPr lang="fr" sz="1800"/>
              <a:t> !</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1"/>
          <p:cNvSpPr txBox="1"/>
          <p:nvPr>
            <p:ph type="title"/>
          </p:nvPr>
        </p:nvSpPr>
        <p:spPr>
          <a:xfrm>
            <a:off x="1835550" y="1787700"/>
            <a:ext cx="5472900" cy="156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Le lien avec la Responsabilité Civile</a:t>
            </a:r>
            <a:endParaRPr/>
          </a:p>
        </p:txBody>
      </p:sp>
      <p:sp>
        <p:nvSpPr>
          <p:cNvPr id="362" name="Google Shape;36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2"/>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C'est quoi ?</a:t>
            </a:r>
            <a:endParaRPr/>
          </a:p>
        </p:txBody>
      </p:sp>
      <p:sp>
        <p:nvSpPr>
          <p:cNvPr id="368" name="Google Shape;368;p52"/>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La responsabilité civile</a:t>
            </a:r>
            <a:endParaRPr/>
          </a:p>
        </p:txBody>
      </p:sp>
      <p:sp>
        <p:nvSpPr>
          <p:cNvPr id="369" name="Google Shape;369;p52"/>
          <p:cNvSpPr txBox="1"/>
          <p:nvPr>
            <p:ph idx="2" type="title"/>
          </p:nvPr>
        </p:nvSpPr>
        <p:spPr>
          <a:xfrm>
            <a:off x="380600" y="1028213"/>
            <a:ext cx="8471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La responsabilité civile</a:t>
            </a:r>
            <a:endParaRPr sz="3700"/>
          </a:p>
        </p:txBody>
      </p:sp>
      <p:sp>
        <p:nvSpPr>
          <p:cNvPr id="370" name="Google Shape;370;p52"/>
          <p:cNvSpPr txBox="1"/>
          <p:nvPr>
            <p:ph idx="4" type="body"/>
          </p:nvPr>
        </p:nvSpPr>
        <p:spPr>
          <a:xfrm>
            <a:off x="380600" y="2348675"/>
            <a:ext cx="8398800" cy="25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3 articles du Code Civil importants : 1382, 1383, et 1384.</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fr" sz="1800"/>
              <a:t>Amène dans l’IT les 3 actions suivantes :</a:t>
            </a:r>
            <a:endParaRPr sz="1800"/>
          </a:p>
          <a:p>
            <a:pPr indent="-342900" lvl="0" marL="457200" rtl="0" algn="l">
              <a:spcBef>
                <a:spcPts val="0"/>
              </a:spcBef>
              <a:spcAft>
                <a:spcPts val="0"/>
              </a:spcAft>
              <a:buSzPts val="1800"/>
              <a:buChar char="-"/>
            </a:pPr>
            <a:r>
              <a:rPr lang="fr" sz="1800"/>
              <a:t>Informer</a:t>
            </a:r>
            <a:endParaRPr sz="1800"/>
          </a:p>
          <a:p>
            <a:pPr indent="-342900" lvl="0" marL="457200" rtl="0" algn="l">
              <a:spcBef>
                <a:spcPts val="0"/>
              </a:spcBef>
              <a:spcAft>
                <a:spcPts val="0"/>
              </a:spcAft>
              <a:buSzPts val="1800"/>
              <a:buChar char="-"/>
            </a:pPr>
            <a:r>
              <a:rPr lang="fr" sz="1800"/>
              <a:t>Contrôler</a:t>
            </a:r>
            <a:endParaRPr sz="1800"/>
          </a:p>
          <a:p>
            <a:pPr indent="-342900" lvl="0" marL="457200" rtl="0" algn="l">
              <a:spcBef>
                <a:spcPts val="0"/>
              </a:spcBef>
              <a:spcAft>
                <a:spcPts val="0"/>
              </a:spcAft>
              <a:buSzPts val="1800"/>
              <a:buChar char="-"/>
            </a:pPr>
            <a:r>
              <a:rPr lang="fr" sz="1800"/>
              <a:t>Agir</a:t>
            </a:r>
            <a:endParaRPr sz="1800"/>
          </a:p>
        </p:txBody>
      </p:sp>
      <p:sp>
        <p:nvSpPr>
          <p:cNvPr id="371" name="Google Shape;371;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3"/>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C'est quoi ?</a:t>
            </a:r>
            <a:endParaRPr/>
          </a:p>
        </p:txBody>
      </p:sp>
      <p:sp>
        <p:nvSpPr>
          <p:cNvPr id="377" name="Google Shape;377;p53"/>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La responsabilité civile</a:t>
            </a:r>
            <a:endParaRPr/>
          </a:p>
        </p:txBody>
      </p:sp>
      <p:sp>
        <p:nvSpPr>
          <p:cNvPr id="378" name="Google Shape;378;p53"/>
          <p:cNvSpPr txBox="1"/>
          <p:nvPr>
            <p:ph idx="2" type="title"/>
          </p:nvPr>
        </p:nvSpPr>
        <p:spPr>
          <a:xfrm>
            <a:off x="380600" y="1028213"/>
            <a:ext cx="8471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La responsabilité civile</a:t>
            </a:r>
            <a:endParaRPr sz="3700"/>
          </a:p>
        </p:txBody>
      </p:sp>
      <p:sp>
        <p:nvSpPr>
          <p:cNvPr id="379" name="Google Shape;379;p53"/>
          <p:cNvSpPr txBox="1"/>
          <p:nvPr>
            <p:ph idx="4" type="body"/>
          </p:nvPr>
        </p:nvSpPr>
        <p:spPr>
          <a:xfrm>
            <a:off x="380600" y="1870400"/>
            <a:ext cx="8471100" cy="82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fr" sz="1800"/>
              <a:t>Article 1382 du Code civil</a:t>
            </a:r>
            <a:r>
              <a:rPr lang="fr" sz="1800"/>
              <a:t> : «Tout fait quelconque de l’homme, qui cause à autrui un dommage, oblige celui par la faute duquel il est arrivé, à le réparer »</a:t>
            </a:r>
            <a:endParaRPr sz="1800"/>
          </a:p>
        </p:txBody>
      </p:sp>
      <p:sp>
        <p:nvSpPr>
          <p:cNvPr id="380" name="Google Shape;380;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381" name="Google Shape;381;p53"/>
          <p:cNvSpPr txBox="1"/>
          <p:nvPr>
            <p:ph idx="4" type="body"/>
          </p:nvPr>
        </p:nvSpPr>
        <p:spPr>
          <a:xfrm>
            <a:off x="380600" y="2696300"/>
            <a:ext cx="8471100" cy="96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fr" sz="1800"/>
              <a:t>Article 1383 du Code civil</a:t>
            </a:r>
            <a:r>
              <a:rPr lang="fr" sz="1800"/>
              <a:t> : «Chacun est responsable du dommage qu’il a causé, non seulement par son fait, mais encore par sa négligence ou par son imprudence »</a:t>
            </a:r>
            <a:endParaRPr sz="1800"/>
          </a:p>
        </p:txBody>
      </p:sp>
      <p:sp>
        <p:nvSpPr>
          <p:cNvPr id="382" name="Google Shape;382;p53"/>
          <p:cNvSpPr txBox="1"/>
          <p:nvPr>
            <p:ph idx="4" type="body"/>
          </p:nvPr>
        </p:nvSpPr>
        <p:spPr>
          <a:xfrm>
            <a:off x="380600" y="3662000"/>
            <a:ext cx="8471100" cy="96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fr" sz="1800"/>
              <a:t>Article 1384 du Code civil</a:t>
            </a:r>
            <a:r>
              <a:rPr lang="fr" sz="1800"/>
              <a:t> : «On est responsable non seulement du dommage que l’on cause par son propre fait, mais encore de celui qui est causé par le fait des personnes dont on doit répondre, ou des choses que l’on a sous sa garde… »</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4"/>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La transparence</a:t>
            </a:r>
            <a:endParaRPr/>
          </a:p>
        </p:txBody>
      </p:sp>
      <p:sp>
        <p:nvSpPr>
          <p:cNvPr id="388" name="Google Shape;388;p54"/>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La responsabilité civile</a:t>
            </a:r>
            <a:endParaRPr/>
          </a:p>
        </p:txBody>
      </p:sp>
      <p:sp>
        <p:nvSpPr>
          <p:cNvPr id="389" name="Google Shape;389;p54"/>
          <p:cNvSpPr txBox="1"/>
          <p:nvPr>
            <p:ph idx="2" type="title"/>
          </p:nvPr>
        </p:nvSpPr>
        <p:spPr>
          <a:xfrm>
            <a:off x="380600" y="1028213"/>
            <a:ext cx="8471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Informer</a:t>
            </a:r>
            <a:endParaRPr sz="3700"/>
          </a:p>
        </p:txBody>
      </p:sp>
      <p:sp>
        <p:nvSpPr>
          <p:cNvPr id="390" name="Google Shape;390;p54"/>
          <p:cNvSpPr txBox="1"/>
          <p:nvPr>
            <p:ph idx="4" type="body"/>
          </p:nvPr>
        </p:nvSpPr>
        <p:spPr>
          <a:xfrm>
            <a:off x="380600" y="1714500"/>
            <a:ext cx="8398800" cy="316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Le conseil « </a:t>
            </a:r>
            <a:r>
              <a:rPr b="1" lang="fr" sz="1800"/>
              <a:t>renforcé</a:t>
            </a:r>
            <a:r>
              <a:rPr lang="fr" sz="1800"/>
              <a:t> » sous forme </a:t>
            </a:r>
            <a:r>
              <a:rPr b="1" lang="fr" sz="1800"/>
              <a:t>d’alerte</a:t>
            </a:r>
            <a:r>
              <a:rPr lang="fr" sz="1800"/>
              <a:t> ou de mise en garde, s’applique à trois domaines : le nucléaire, la chimie de type « SEVESO », et </a:t>
            </a:r>
            <a:r>
              <a:rPr b="1" lang="fr" sz="1800"/>
              <a:t>l’informatique</a:t>
            </a:r>
            <a:r>
              <a:rPr lang="fr"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fr" sz="1800"/>
              <a:t>L’alerte</a:t>
            </a:r>
            <a:r>
              <a:rPr lang="fr" sz="1800"/>
              <a:t> permet d’informer d’un problème bien défini, connu et réel.</a:t>
            </a:r>
            <a:endParaRPr sz="1800"/>
          </a:p>
          <a:p>
            <a:pPr indent="0" lvl="0" marL="0" rtl="0" algn="l">
              <a:spcBef>
                <a:spcPts val="0"/>
              </a:spcBef>
              <a:spcAft>
                <a:spcPts val="0"/>
              </a:spcAft>
              <a:buNone/>
            </a:pPr>
            <a:r>
              <a:rPr lang="fr" sz="1800"/>
              <a:t>La </a:t>
            </a:r>
            <a:r>
              <a:rPr b="1" lang="fr" sz="1800"/>
              <a:t>mise en garde</a:t>
            </a:r>
            <a:r>
              <a:rPr lang="fr" sz="1800"/>
              <a:t> permet de signaler la possibilité d’un problème (hypothétique ou probable).</a:t>
            </a:r>
            <a:endParaRPr sz="1800"/>
          </a:p>
          <a:p>
            <a:pPr indent="0" lvl="0" marL="0" rtl="0" algn="l">
              <a:spcBef>
                <a:spcPts val="0"/>
              </a:spcBef>
              <a:spcAft>
                <a:spcPts val="0"/>
              </a:spcAft>
              <a:buNone/>
            </a:pPr>
            <a:r>
              <a:rPr lang="fr" sz="1800"/>
              <a:t>Les mots-clés </a:t>
            </a:r>
            <a:r>
              <a:rPr b="1" lang="fr" sz="1800"/>
              <a:t>Information</a:t>
            </a:r>
            <a:r>
              <a:rPr lang="fr" sz="1800"/>
              <a:t>, </a:t>
            </a:r>
            <a:r>
              <a:rPr b="1" lang="fr" sz="1800"/>
              <a:t>alerte</a:t>
            </a:r>
            <a:r>
              <a:rPr lang="fr" sz="1800"/>
              <a:t>, </a:t>
            </a:r>
            <a:r>
              <a:rPr b="1" lang="fr" sz="1800"/>
              <a:t>conseil</a:t>
            </a:r>
            <a:r>
              <a:rPr lang="fr" sz="1800"/>
              <a:t>, ou </a:t>
            </a:r>
            <a:r>
              <a:rPr b="1" lang="fr" sz="1800"/>
              <a:t>mise en garde</a:t>
            </a:r>
            <a:r>
              <a:rPr lang="fr" sz="1800"/>
              <a:t> dans un rapport, un mail, ou sur l’intranet </a:t>
            </a:r>
            <a:r>
              <a:rPr lang="fr" sz="1800"/>
              <a:t>peuvent</a:t>
            </a:r>
            <a:r>
              <a:rPr lang="fr" sz="1800"/>
              <a:t> vous aider en cas de contentieux.</a:t>
            </a:r>
            <a:endParaRPr sz="1800"/>
          </a:p>
          <a:p>
            <a:pPr indent="0" lvl="0" marL="0" rtl="0" algn="l">
              <a:spcBef>
                <a:spcPts val="0"/>
              </a:spcBef>
              <a:spcAft>
                <a:spcPts val="0"/>
              </a:spcAft>
              <a:buNone/>
            </a:pPr>
            <a:r>
              <a:rPr lang="fr" sz="1800"/>
              <a:t>Les utilisateurs doivent être informés des  données archivées, de la durée de </a:t>
            </a:r>
            <a:r>
              <a:rPr lang="fr" sz="1800"/>
              <a:t>rétention, de coupure réseau ou d'interruption de service.</a:t>
            </a:r>
            <a:endParaRPr sz="1800"/>
          </a:p>
          <a:p>
            <a:pPr indent="0" lvl="0" marL="0" rtl="0" algn="l">
              <a:spcBef>
                <a:spcPts val="0"/>
              </a:spcBef>
              <a:spcAft>
                <a:spcPts val="0"/>
              </a:spcAft>
              <a:buNone/>
            </a:pPr>
            <a:r>
              <a:rPr lang="fr" sz="1800"/>
              <a:t>D’un point de vue légal, on doit pouvoir prouver que </a:t>
            </a:r>
            <a:r>
              <a:rPr b="1" lang="fr" sz="1800"/>
              <a:t>l’information a été transmise</a:t>
            </a:r>
            <a:r>
              <a:rPr lang="fr" sz="1800"/>
              <a:t>.</a:t>
            </a:r>
            <a:endParaRPr sz="1800"/>
          </a:p>
        </p:txBody>
      </p:sp>
      <p:sp>
        <p:nvSpPr>
          <p:cNvPr id="391" name="Google Shape;391;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8"/>
          <p:cNvSpPr txBox="1"/>
          <p:nvPr/>
        </p:nvSpPr>
        <p:spPr>
          <a:xfrm>
            <a:off x="472975" y="2313150"/>
            <a:ext cx="7892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400">
                <a:latin typeface="Raleway"/>
                <a:ea typeface="Raleway"/>
                <a:cs typeface="Raleway"/>
                <a:sym typeface="Raleway"/>
              </a:rPr>
              <a:t>Comment concilier informations sur la vie privée et sécurisation des réseaux informatiques ?</a:t>
            </a:r>
            <a:endParaRPr sz="2400">
              <a:latin typeface="Raleway"/>
              <a:ea typeface="Raleway"/>
              <a:cs typeface="Raleway"/>
              <a:sym typeface="Raleway"/>
            </a:endParaRPr>
          </a:p>
        </p:txBody>
      </p:sp>
      <p:sp>
        <p:nvSpPr>
          <p:cNvPr id="149" name="Google Shape;149;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5"/>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Logs et conservation</a:t>
            </a:r>
            <a:endParaRPr/>
          </a:p>
        </p:txBody>
      </p:sp>
      <p:sp>
        <p:nvSpPr>
          <p:cNvPr id="397" name="Google Shape;397;p55"/>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La responsabilité civile</a:t>
            </a:r>
            <a:endParaRPr/>
          </a:p>
        </p:txBody>
      </p:sp>
      <p:sp>
        <p:nvSpPr>
          <p:cNvPr id="398" name="Google Shape;398;p55"/>
          <p:cNvSpPr txBox="1"/>
          <p:nvPr>
            <p:ph idx="2" type="title"/>
          </p:nvPr>
        </p:nvSpPr>
        <p:spPr>
          <a:xfrm>
            <a:off x="380600" y="1028213"/>
            <a:ext cx="8471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Contrôler</a:t>
            </a:r>
            <a:endParaRPr sz="3700"/>
          </a:p>
        </p:txBody>
      </p:sp>
      <p:sp>
        <p:nvSpPr>
          <p:cNvPr id="399" name="Google Shape;399;p55"/>
          <p:cNvSpPr txBox="1"/>
          <p:nvPr>
            <p:ph idx="4" type="body"/>
          </p:nvPr>
        </p:nvSpPr>
        <p:spPr>
          <a:xfrm>
            <a:off x="380600" y="1714500"/>
            <a:ext cx="8398800" cy="316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Le contrôle du réseau se fait en </a:t>
            </a:r>
            <a:r>
              <a:rPr lang="fr" sz="1800"/>
              <a:t>traçant</a:t>
            </a:r>
            <a:r>
              <a:rPr lang="fr" sz="1800"/>
              <a:t> et analysant les </a:t>
            </a:r>
            <a:r>
              <a:rPr lang="fr" sz="1800"/>
              <a:t>données et les ressources.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fr" sz="1800"/>
              <a:t>Les bonnes pratiques pour la </a:t>
            </a:r>
            <a:r>
              <a:rPr lang="fr" sz="1800"/>
              <a:t>détection</a:t>
            </a:r>
            <a:r>
              <a:rPr lang="fr" sz="1800"/>
              <a:t> de fonctionnements anormaux (ex):</a:t>
            </a:r>
            <a:endParaRPr sz="1800"/>
          </a:p>
          <a:p>
            <a:pPr indent="-342900" lvl="0" marL="457200" rtl="0" algn="l">
              <a:spcBef>
                <a:spcPts val="0"/>
              </a:spcBef>
              <a:spcAft>
                <a:spcPts val="0"/>
              </a:spcAft>
              <a:buSzPts val="1800"/>
              <a:buChar char="-"/>
            </a:pPr>
            <a:r>
              <a:rPr lang="fr" sz="1800"/>
              <a:t>Centraliser et paramétrer la conservation des journaux systèmes pour une durée légale. Exemple en France, avec le RGPD : entre 6 mois et 1 an</a:t>
            </a:r>
            <a:endParaRPr sz="1800"/>
          </a:p>
          <a:p>
            <a:pPr indent="-342900" lvl="0" marL="457200" rtl="0" algn="l">
              <a:spcBef>
                <a:spcPts val="0"/>
              </a:spcBef>
              <a:spcAft>
                <a:spcPts val="0"/>
              </a:spcAft>
              <a:buSzPts val="1800"/>
              <a:buChar char="-"/>
            </a:pPr>
            <a:r>
              <a:rPr lang="fr" sz="1800"/>
              <a:t>Obtenir des statistiques sur l’utilisation des services, le débit utilisé, les sites consultés, l’espace disque, etc.</a:t>
            </a:r>
            <a:endParaRPr sz="1800"/>
          </a:p>
          <a:p>
            <a:pPr indent="-342900" lvl="0" marL="457200" rtl="0" algn="l">
              <a:spcBef>
                <a:spcPts val="0"/>
              </a:spcBef>
              <a:spcAft>
                <a:spcPts val="0"/>
              </a:spcAft>
              <a:buSzPts val="1800"/>
              <a:buChar char="-"/>
            </a:pPr>
            <a:r>
              <a:rPr lang="fr" sz="1800"/>
              <a:t>Mettre en place des sondes de monitoring</a:t>
            </a:r>
            <a:endParaRPr sz="1800"/>
          </a:p>
        </p:txBody>
      </p:sp>
      <p:sp>
        <p:nvSpPr>
          <p:cNvPr id="400" name="Google Shape;400;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6"/>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Logs et conservation</a:t>
            </a:r>
            <a:endParaRPr/>
          </a:p>
        </p:txBody>
      </p:sp>
      <p:sp>
        <p:nvSpPr>
          <p:cNvPr id="406" name="Google Shape;406;p56"/>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La responsabilité civile</a:t>
            </a:r>
            <a:endParaRPr/>
          </a:p>
        </p:txBody>
      </p:sp>
      <p:sp>
        <p:nvSpPr>
          <p:cNvPr id="407" name="Google Shape;407;p56"/>
          <p:cNvSpPr txBox="1"/>
          <p:nvPr>
            <p:ph idx="2" type="title"/>
          </p:nvPr>
        </p:nvSpPr>
        <p:spPr>
          <a:xfrm>
            <a:off x="380600" y="1028213"/>
            <a:ext cx="8471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Contrôler (suite)</a:t>
            </a:r>
            <a:endParaRPr sz="3700"/>
          </a:p>
        </p:txBody>
      </p:sp>
      <p:sp>
        <p:nvSpPr>
          <p:cNvPr id="408" name="Google Shape;408;p56"/>
          <p:cNvSpPr txBox="1"/>
          <p:nvPr>
            <p:ph idx="4" type="body"/>
          </p:nvPr>
        </p:nvSpPr>
        <p:spPr>
          <a:xfrm>
            <a:off x="380600" y="1714500"/>
            <a:ext cx="8398800" cy="316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En cas de constat de pratique illicite ou non conforme, un dossier doit être constituer pour attester de cette illégalité. L’employeur sera prévenu </a:t>
            </a:r>
            <a:r>
              <a:rPr b="1" lang="fr" sz="1800"/>
              <a:t>sans toutefois avoir connaissance du contenu</a:t>
            </a:r>
            <a:r>
              <a:rPr lang="fr"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fr" sz="1800"/>
              <a:t>Tout contenu suspect provenant d’informations personnelles </a:t>
            </a:r>
            <a:r>
              <a:rPr b="1" lang="fr" sz="1800"/>
              <a:t>ne peut être remis qu’à un OPJ habilité</a:t>
            </a:r>
            <a:r>
              <a:rPr lang="fr" sz="1800"/>
              <a:t> ou </a:t>
            </a:r>
            <a:r>
              <a:rPr b="1" lang="fr" sz="1800"/>
              <a:t>à un tribunal</a:t>
            </a:r>
            <a:r>
              <a:rPr lang="fr" sz="1800"/>
              <a:t>.</a:t>
            </a:r>
            <a:endParaRPr sz="1800"/>
          </a:p>
        </p:txBody>
      </p:sp>
      <p:sp>
        <p:nvSpPr>
          <p:cNvPr id="409" name="Google Shape;409;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7"/>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Devoir d'action</a:t>
            </a:r>
            <a:endParaRPr/>
          </a:p>
        </p:txBody>
      </p:sp>
      <p:sp>
        <p:nvSpPr>
          <p:cNvPr id="415" name="Google Shape;415;p57"/>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La responsabilité civile</a:t>
            </a:r>
            <a:endParaRPr/>
          </a:p>
        </p:txBody>
      </p:sp>
      <p:sp>
        <p:nvSpPr>
          <p:cNvPr id="416" name="Google Shape;416;p57"/>
          <p:cNvSpPr txBox="1"/>
          <p:nvPr>
            <p:ph idx="2" type="title"/>
          </p:nvPr>
        </p:nvSpPr>
        <p:spPr>
          <a:xfrm>
            <a:off x="380600" y="1028213"/>
            <a:ext cx="8471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Agir</a:t>
            </a:r>
            <a:endParaRPr sz="3700"/>
          </a:p>
        </p:txBody>
      </p:sp>
      <p:sp>
        <p:nvSpPr>
          <p:cNvPr id="417" name="Google Shape;417;p57"/>
          <p:cNvSpPr txBox="1"/>
          <p:nvPr>
            <p:ph idx="4" type="body"/>
          </p:nvPr>
        </p:nvSpPr>
        <p:spPr>
          <a:xfrm>
            <a:off x="380600" y="1714500"/>
            <a:ext cx="8398800" cy="316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En cas de crise (PCA, PRA) ou d’urgence, vous avez le droit et le devoir </a:t>
            </a:r>
            <a:r>
              <a:rPr b="1" lang="fr" sz="1800"/>
              <a:t>d’agir</a:t>
            </a:r>
            <a:r>
              <a:rPr lang="fr" sz="1800"/>
              <a:t> pour assurer la </a:t>
            </a:r>
            <a:r>
              <a:rPr b="1" lang="fr" sz="1800"/>
              <a:t>continuité du service</a:t>
            </a:r>
            <a:r>
              <a:rPr lang="fr" sz="1800"/>
              <a:t>, de même que le droit de </a:t>
            </a:r>
            <a:r>
              <a:rPr b="1" lang="fr" sz="1800"/>
              <a:t>refuser</a:t>
            </a:r>
            <a:r>
              <a:rPr lang="fr" sz="1800"/>
              <a:t> des demandes qui mettraient le SI en danger.</a:t>
            </a:r>
            <a:endParaRPr sz="1800"/>
          </a:p>
          <a:p>
            <a:pPr indent="0" lvl="0" marL="0" rtl="0" algn="l">
              <a:spcBef>
                <a:spcPts val="0"/>
              </a:spcBef>
              <a:spcAft>
                <a:spcPts val="0"/>
              </a:spcAft>
              <a:buNone/>
            </a:pPr>
            <a:r>
              <a:rPr lang="fr" sz="1800"/>
              <a:t>Ne pas hésiter à rappeler </a:t>
            </a:r>
            <a:r>
              <a:rPr lang="fr" sz="1800"/>
              <a:t>à l’ordre ceux qui n’appliquent pas les règles établies.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fr" sz="1800"/>
              <a:t>La sécurité du SI doit être assurée </a:t>
            </a:r>
            <a:r>
              <a:rPr b="1" lang="fr" sz="1800"/>
              <a:t>en tout temps et tout lieux</a:t>
            </a:r>
            <a:r>
              <a:rPr lang="fr" sz="1800"/>
              <a:t>.</a:t>
            </a:r>
            <a:endParaRPr sz="1800"/>
          </a:p>
          <a:p>
            <a:pPr indent="0" lvl="0" marL="0" rtl="0" algn="l">
              <a:spcBef>
                <a:spcPts val="0"/>
              </a:spcBef>
              <a:spcAft>
                <a:spcPts val="0"/>
              </a:spcAft>
              <a:buNone/>
            </a:pPr>
            <a:r>
              <a:rPr lang="fr" sz="1800"/>
              <a:t>ex : un correctif de sécurité n’a pas été passé et cela a amené un incident grave.</a:t>
            </a:r>
            <a:endParaRPr sz="1800"/>
          </a:p>
          <a:p>
            <a:pPr indent="0" lvl="0" marL="0" rtl="0" algn="l">
              <a:spcBef>
                <a:spcPts val="0"/>
              </a:spcBef>
              <a:spcAft>
                <a:spcPts val="0"/>
              </a:spcAft>
              <a:buNone/>
            </a:pPr>
            <a:r>
              <a:rPr lang="fr" sz="1800"/>
              <a:t>Pour ne pas être responsable, il </a:t>
            </a:r>
            <a:r>
              <a:rPr lang="fr" sz="1800"/>
              <a:t>faudra</a:t>
            </a:r>
            <a:r>
              <a:rPr lang="fr" sz="1800"/>
              <a:t> </a:t>
            </a:r>
            <a:r>
              <a:rPr b="1" lang="fr" sz="1800"/>
              <a:t>prouver</a:t>
            </a:r>
            <a:r>
              <a:rPr lang="fr" sz="1800"/>
              <a:t> que l’on était absent (RH) et qu’il n’y avait pas de redondance humaine (planning SI).</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fr" sz="1800"/>
              <a:t>L’anticipation des problèmes à venir doit faire </a:t>
            </a:r>
            <a:r>
              <a:rPr lang="fr" sz="1800"/>
              <a:t>partie</a:t>
            </a:r>
            <a:r>
              <a:rPr lang="fr" sz="1800"/>
              <a:t> de votre quotidien.</a:t>
            </a:r>
            <a:endParaRPr sz="1800"/>
          </a:p>
          <a:p>
            <a:pPr indent="0" lvl="0" marL="0" rtl="0" algn="l">
              <a:spcBef>
                <a:spcPts val="0"/>
              </a:spcBef>
              <a:spcAft>
                <a:spcPts val="0"/>
              </a:spcAft>
              <a:buNone/>
            </a:pPr>
            <a:r>
              <a:rPr lang="fr" sz="1800"/>
              <a:t>Retenez les termes </a:t>
            </a:r>
            <a:r>
              <a:rPr b="1" lang="fr" sz="1800"/>
              <a:t>vigilance</a:t>
            </a:r>
            <a:r>
              <a:rPr lang="fr" sz="1800"/>
              <a:t>, </a:t>
            </a:r>
            <a:r>
              <a:rPr b="1" lang="fr" sz="1800"/>
              <a:t>perspicacité</a:t>
            </a:r>
            <a:r>
              <a:rPr lang="fr" sz="1800"/>
              <a:t> et </a:t>
            </a:r>
            <a:r>
              <a:rPr b="1" lang="fr" sz="1800"/>
              <a:t>discernement</a:t>
            </a:r>
            <a:r>
              <a:rPr lang="fr" sz="1800"/>
              <a:t> !</a:t>
            </a:r>
            <a:endParaRPr sz="1800"/>
          </a:p>
        </p:txBody>
      </p:sp>
      <p:sp>
        <p:nvSpPr>
          <p:cNvPr id="418" name="Google Shape;418;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8"/>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Prouver sa bonne foi</a:t>
            </a:r>
            <a:endParaRPr/>
          </a:p>
        </p:txBody>
      </p:sp>
      <p:sp>
        <p:nvSpPr>
          <p:cNvPr id="424" name="Google Shape;424;p58"/>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La responsabilité civile</a:t>
            </a:r>
            <a:endParaRPr/>
          </a:p>
        </p:txBody>
      </p:sp>
      <p:sp>
        <p:nvSpPr>
          <p:cNvPr id="425" name="Google Shape;425;p58"/>
          <p:cNvSpPr txBox="1"/>
          <p:nvPr>
            <p:ph idx="2" type="title"/>
          </p:nvPr>
        </p:nvSpPr>
        <p:spPr>
          <a:xfrm>
            <a:off x="380600" y="1028213"/>
            <a:ext cx="8471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Comment</a:t>
            </a:r>
            <a:r>
              <a:rPr lang="fr" sz="3700"/>
              <a:t> apporter des preuves ?</a:t>
            </a:r>
            <a:endParaRPr sz="3700"/>
          </a:p>
        </p:txBody>
      </p:sp>
      <p:sp>
        <p:nvSpPr>
          <p:cNvPr id="426" name="Google Shape;426;p58"/>
          <p:cNvSpPr txBox="1"/>
          <p:nvPr>
            <p:ph idx="4" type="body"/>
          </p:nvPr>
        </p:nvSpPr>
        <p:spPr>
          <a:xfrm>
            <a:off x="380600" y="1714500"/>
            <a:ext cx="8398800" cy="316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Sur les systèmes actuels, tout est </a:t>
            </a:r>
            <a:r>
              <a:rPr lang="fr" sz="1800"/>
              <a:t>archivé</a:t>
            </a:r>
            <a:r>
              <a:rPr lang="fr" sz="1800"/>
              <a:t> et </a:t>
            </a:r>
            <a:r>
              <a:rPr lang="fr" sz="1800"/>
              <a:t>journalisé.</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fr" sz="1800"/>
              <a:t>Prouver = démontrer que l’on n’est pas dans le cadre de la </a:t>
            </a:r>
            <a:r>
              <a:rPr b="1" lang="fr" sz="1800"/>
              <a:t>négligence fautive</a:t>
            </a:r>
            <a:r>
              <a:rPr lang="fr" sz="1800"/>
              <a:t>, autrement dit, de pouvoir prouver que l’on applique bien les bonnes pratiques, le bon protocole, le bon MO.</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fr" sz="1800"/>
              <a:t>Garder des traces :</a:t>
            </a:r>
            <a:endParaRPr sz="1800"/>
          </a:p>
          <a:p>
            <a:pPr indent="-342900" lvl="0" marL="457200" rtl="0" algn="l">
              <a:spcBef>
                <a:spcPts val="0"/>
              </a:spcBef>
              <a:spcAft>
                <a:spcPts val="0"/>
              </a:spcAft>
              <a:buSzPts val="1800"/>
              <a:buChar char="-"/>
            </a:pPr>
            <a:r>
              <a:rPr lang="fr" sz="1800"/>
              <a:t>Historique de messagerie (alerte, conseils, </a:t>
            </a:r>
            <a:r>
              <a:rPr lang="fr" sz="1800"/>
              <a:t>recommandation,</a:t>
            </a:r>
            <a:r>
              <a:rPr lang="fr" sz="1800"/>
              <a:t> …)</a:t>
            </a:r>
            <a:endParaRPr sz="1800"/>
          </a:p>
          <a:p>
            <a:pPr indent="-342900" lvl="0" marL="457200" rtl="0" algn="l">
              <a:spcBef>
                <a:spcPts val="0"/>
              </a:spcBef>
              <a:spcAft>
                <a:spcPts val="0"/>
              </a:spcAft>
              <a:buSzPts val="1800"/>
              <a:buChar char="-"/>
            </a:pPr>
            <a:r>
              <a:rPr lang="fr" sz="1800"/>
              <a:t>Main courante, wiki, où les actions sont tracés</a:t>
            </a:r>
            <a:endParaRPr sz="1800"/>
          </a:p>
          <a:p>
            <a:pPr indent="-342900" lvl="0" marL="457200" rtl="0" algn="l">
              <a:spcBef>
                <a:spcPts val="0"/>
              </a:spcBef>
              <a:spcAft>
                <a:spcPts val="0"/>
              </a:spcAft>
              <a:buSzPts val="1800"/>
              <a:buChar char="-"/>
            </a:pPr>
            <a:r>
              <a:rPr lang="fr" sz="1800"/>
              <a:t>Rapports d’activité </a:t>
            </a:r>
            <a:endParaRPr sz="1800"/>
          </a:p>
        </p:txBody>
      </p:sp>
      <p:sp>
        <p:nvSpPr>
          <p:cNvPr id="427" name="Google Shape;427;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9"/>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Alors ?</a:t>
            </a:r>
            <a:endParaRPr/>
          </a:p>
        </p:txBody>
      </p:sp>
      <p:sp>
        <p:nvSpPr>
          <p:cNvPr id="433" name="Google Shape;433;p59"/>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La responsabilité civile</a:t>
            </a:r>
            <a:endParaRPr/>
          </a:p>
        </p:txBody>
      </p:sp>
      <p:sp>
        <p:nvSpPr>
          <p:cNvPr id="434" name="Google Shape;434;p59"/>
          <p:cNvSpPr txBox="1"/>
          <p:nvPr>
            <p:ph idx="2" type="title"/>
          </p:nvPr>
        </p:nvSpPr>
        <p:spPr>
          <a:xfrm>
            <a:off x="380600" y="895188"/>
            <a:ext cx="8471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Ai-je le droit de …</a:t>
            </a:r>
            <a:endParaRPr sz="3700"/>
          </a:p>
        </p:txBody>
      </p:sp>
      <p:sp>
        <p:nvSpPr>
          <p:cNvPr id="435" name="Google Shape;435;p59"/>
          <p:cNvSpPr txBox="1"/>
          <p:nvPr>
            <p:ph idx="4" type="body"/>
          </p:nvPr>
        </p:nvSpPr>
        <p:spPr>
          <a:xfrm>
            <a:off x="380600" y="1426500"/>
            <a:ext cx="8471100" cy="65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Éteindre/redémarrer</a:t>
            </a:r>
            <a:r>
              <a:rPr lang="fr" sz="1800"/>
              <a:t> un serveur applicatif/infrastructure en </a:t>
            </a:r>
            <a:r>
              <a:rPr lang="fr" sz="1800"/>
              <a:t>cas d’infection virale sans prévenir les utilisateurs hors SI ?</a:t>
            </a:r>
            <a:endParaRPr sz="1800"/>
          </a:p>
        </p:txBody>
      </p:sp>
      <p:sp>
        <p:nvSpPr>
          <p:cNvPr id="436" name="Google Shape;436;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437" name="Google Shape;437;p59"/>
          <p:cNvSpPr txBox="1"/>
          <p:nvPr>
            <p:ph idx="4" type="body"/>
          </p:nvPr>
        </p:nvSpPr>
        <p:spPr>
          <a:xfrm>
            <a:off x="380600" y="2086200"/>
            <a:ext cx="8471100" cy="97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 </a:t>
            </a:r>
            <a:r>
              <a:rPr b="1" lang="fr" sz="1800"/>
              <a:t>OUI</a:t>
            </a:r>
            <a:endParaRPr b="1" sz="1800"/>
          </a:p>
          <a:p>
            <a:pPr indent="0" lvl="0" marL="0" rtl="0" algn="l">
              <a:spcBef>
                <a:spcPts val="0"/>
              </a:spcBef>
              <a:spcAft>
                <a:spcPts val="0"/>
              </a:spcAft>
              <a:buNone/>
            </a:pPr>
            <a:r>
              <a:rPr lang="fr" sz="1800"/>
              <a:t>Pour des raisons de sécurité du SI.</a:t>
            </a:r>
            <a:endParaRPr sz="1800"/>
          </a:p>
        </p:txBody>
      </p:sp>
      <p:sp>
        <p:nvSpPr>
          <p:cNvPr id="438" name="Google Shape;438;p59"/>
          <p:cNvSpPr txBox="1"/>
          <p:nvPr>
            <p:ph idx="4" type="body"/>
          </p:nvPr>
        </p:nvSpPr>
        <p:spPr>
          <a:xfrm>
            <a:off x="380600" y="3063600"/>
            <a:ext cx="8471100" cy="151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u="sng"/>
              <a:t>Remarques</a:t>
            </a:r>
            <a:r>
              <a:rPr lang="fr" sz="1800"/>
              <a:t> :</a:t>
            </a:r>
            <a:endParaRPr sz="1800"/>
          </a:p>
          <a:p>
            <a:pPr indent="-342900" lvl="0" marL="457200" rtl="0" algn="l">
              <a:spcBef>
                <a:spcPts val="0"/>
              </a:spcBef>
              <a:spcAft>
                <a:spcPts val="0"/>
              </a:spcAft>
              <a:buSzPts val="1800"/>
              <a:buChar char="-"/>
            </a:pPr>
            <a:r>
              <a:rPr lang="fr" sz="1800"/>
              <a:t>Prévenir les administrateurs SI</a:t>
            </a:r>
            <a:endParaRPr sz="1800"/>
          </a:p>
          <a:p>
            <a:pPr indent="-342900" lvl="0" marL="457200" rtl="0" algn="l">
              <a:spcBef>
                <a:spcPts val="0"/>
              </a:spcBef>
              <a:spcAft>
                <a:spcPts val="0"/>
              </a:spcAft>
              <a:buSzPts val="1800"/>
              <a:buChar char="-"/>
            </a:pPr>
            <a:r>
              <a:rPr lang="fr" sz="1800"/>
              <a:t>Prévenir la direction</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0"/>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Alors ?</a:t>
            </a:r>
            <a:endParaRPr/>
          </a:p>
        </p:txBody>
      </p:sp>
      <p:sp>
        <p:nvSpPr>
          <p:cNvPr id="444" name="Google Shape;444;p60"/>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La responsabilité civile</a:t>
            </a:r>
            <a:endParaRPr/>
          </a:p>
        </p:txBody>
      </p:sp>
      <p:sp>
        <p:nvSpPr>
          <p:cNvPr id="445" name="Google Shape;445;p60"/>
          <p:cNvSpPr txBox="1"/>
          <p:nvPr>
            <p:ph idx="2" type="title"/>
          </p:nvPr>
        </p:nvSpPr>
        <p:spPr>
          <a:xfrm>
            <a:off x="380600" y="895188"/>
            <a:ext cx="8471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Ai-je le droit de …</a:t>
            </a:r>
            <a:endParaRPr sz="3700"/>
          </a:p>
        </p:txBody>
      </p:sp>
      <p:sp>
        <p:nvSpPr>
          <p:cNvPr id="446" name="Google Shape;446;p60"/>
          <p:cNvSpPr txBox="1"/>
          <p:nvPr>
            <p:ph idx="4" type="body"/>
          </p:nvPr>
        </p:nvSpPr>
        <p:spPr>
          <a:xfrm>
            <a:off x="380600" y="1426500"/>
            <a:ext cx="8630700" cy="65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Arrêter</a:t>
            </a:r>
            <a:r>
              <a:rPr lang="fr" sz="1800"/>
              <a:t> un serveur ou faire une modification réseau sans prévenir les utilisateurs si c’est </a:t>
            </a:r>
            <a:r>
              <a:rPr lang="fr" sz="1800"/>
              <a:t>une obligation légale </a:t>
            </a:r>
            <a:r>
              <a:rPr lang="fr" sz="1800"/>
              <a:t>?</a:t>
            </a:r>
            <a:endParaRPr sz="1800"/>
          </a:p>
          <a:p>
            <a:pPr indent="0" lvl="0" marL="0" rtl="0" algn="l">
              <a:spcBef>
                <a:spcPts val="0"/>
              </a:spcBef>
              <a:spcAft>
                <a:spcPts val="0"/>
              </a:spcAft>
              <a:buNone/>
            </a:pPr>
            <a:r>
              <a:t/>
            </a:r>
            <a:endParaRPr sz="1800"/>
          </a:p>
        </p:txBody>
      </p:sp>
      <p:sp>
        <p:nvSpPr>
          <p:cNvPr id="447" name="Google Shape;447;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448" name="Google Shape;448;p60"/>
          <p:cNvSpPr txBox="1"/>
          <p:nvPr>
            <p:ph idx="4" type="body"/>
          </p:nvPr>
        </p:nvSpPr>
        <p:spPr>
          <a:xfrm>
            <a:off x="380600" y="2501025"/>
            <a:ext cx="8471100" cy="562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 </a:t>
            </a:r>
            <a:r>
              <a:rPr b="1" lang="fr" sz="1800"/>
              <a:t>OUI</a:t>
            </a:r>
            <a:endParaRPr sz="1800"/>
          </a:p>
          <a:p>
            <a:pPr indent="0" lvl="0" marL="0" rtl="0" algn="l">
              <a:spcBef>
                <a:spcPts val="0"/>
              </a:spcBef>
              <a:spcAft>
                <a:spcPts val="0"/>
              </a:spcAft>
              <a:buNone/>
            </a:pPr>
            <a:r>
              <a:rPr lang="fr" sz="1800"/>
              <a:t>Pour des raisons de sécurité du SI.</a:t>
            </a:r>
            <a:endParaRPr sz="1800"/>
          </a:p>
          <a:p>
            <a:pPr indent="0" lvl="0" marL="0" rtl="0" algn="l">
              <a:spcBef>
                <a:spcPts val="0"/>
              </a:spcBef>
              <a:spcAft>
                <a:spcPts val="0"/>
              </a:spcAft>
              <a:buNone/>
            </a:pPr>
            <a:r>
              <a:t/>
            </a:r>
            <a:endParaRPr sz="1800"/>
          </a:p>
        </p:txBody>
      </p:sp>
      <p:sp>
        <p:nvSpPr>
          <p:cNvPr id="449" name="Google Shape;449;p60"/>
          <p:cNvSpPr txBox="1"/>
          <p:nvPr>
            <p:ph idx="4" type="body"/>
          </p:nvPr>
        </p:nvSpPr>
        <p:spPr>
          <a:xfrm>
            <a:off x="380600" y="3063600"/>
            <a:ext cx="8471100" cy="151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u="sng"/>
              <a:t>Remarques</a:t>
            </a:r>
            <a:r>
              <a:rPr lang="fr" sz="1800"/>
              <a:t> :</a:t>
            </a:r>
            <a:endParaRPr sz="1800"/>
          </a:p>
          <a:p>
            <a:pPr indent="-342900" lvl="0" marL="457200" rtl="0" algn="l">
              <a:spcBef>
                <a:spcPts val="0"/>
              </a:spcBef>
              <a:spcAft>
                <a:spcPts val="0"/>
              </a:spcAft>
              <a:buSzPts val="1800"/>
              <a:buChar char="-"/>
            </a:pPr>
            <a:r>
              <a:rPr lang="fr" sz="1800"/>
              <a:t>Prévenir les administrateurs SI</a:t>
            </a:r>
            <a:endParaRPr sz="1800"/>
          </a:p>
          <a:p>
            <a:pPr indent="-342900" lvl="0" marL="457200" rtl="0" algn="l">
              <a:spcBef>
                <a:spcPts val="0"/>
              </a:spcBef>
              <a:spcAft>
                <a:spcPts val="0"/>
              </a:spcAft>
              <a:buSzPts val="1800"/>
              <a:buChar char="-"/>
            </a:pPr>
            <a:r>
              <a:rPr lang="fr" sz="1800"/>
              <a:t>Prévenir la direction</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1"/>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Alors ?</a:t>
            </a:r>
            <a:endParaRPr/>
          </a:p>
        </p:txBody>
      </p:sp>
      <p:sp>
        <p:nvSpPr>
          <p:cNvPr id="455" name="Google Shape;455;p61"/>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La responsabilité civile</a:t>
            </a:r>
            <a:endParaRPr/>
          </a:p>
        </p:txBody>
      </p:sp>
      <p:sp>
        <p:nvSpPr>
          <p:cNvPr id="456" name="Google Shape;456;p61"/>
          <p:cNvSpPr txBox="1"/>
          <p:nvPr>
            <p:ph idx="2" type="title"/>
          </p:nvPr>
        </p:nvSpPr>
        <p:spPr>
          <a:xfrm>
            <a:off x="380600" y="895188"/>
            <a:ext cx="8471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Ai-je le droit de …</a:t>
            </a:r>
            <a:endParaRPr sz="3700"/>
          </a:p>
        </p:txBody>
      </p:sp>
      <p:sp>
        <p:nvSpPr>
          <p:cNvPr id="457" name="Google Shape;457;p61"/>
          <p:cNvSpPr txBox="1"/>
          <p:nvPr>
            <p:ph idx="4" type="body"/>
          </p:nvPr>
        </p:nvSpPr>
        <p:spPr>
          <a:xfrm>
            <a:off x="380600" y="1426500"/>
            <a:ext cx="8471100" cy="65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Supprimer des données utilisateurs qui ne </a:t>
            </a:r>
            <a:r>
              <a:rPr lang="fr" sz="1800"/>
              <a:t>correspondent </a:t>
            </a:r>
            <a:r>
              <a:rPr lang="fr" sz="1800"/>
              <a:t>pas à la charte informatique ?</a:t>
            </a:r>
            <a:endParaRPr sz="1800"/>
          </a:p>
        </p:txBody>
      </p:sp>
      <p:sp>
        <p:nvSpPr>
          <p:cNvPr id="458" name="Google Shape;458;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459" name="Google Shape;459;p61"/>
          <p:cNvSpPr txBox="1"/>
          <p:nvPr>
            <p:ph idx="4" type="body"/>
          </p:nvPr>
        </p:nvSpPr>
        <p:spPr>
          <a:xfrm>
            <a:off x="380600" y="2501025"/>
            <a:ext cx="8471100" cy="562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 </a:t>
            </a:r>
            <a:r>
              <a:rPr b="1" lang="fr" sz="1800"/>
              <a:t>OUI</a:t>
            </a:r>
            <a:endParaRPr b="1" sz="1800"/>
          </a:p>
          <a:p>
            <a:pPr indent="0" lvl="0" marL="0" rtl="0" algn="l">
              <a:spcBef>
                <a:spcPts val="0"/>
              </a:spcBef>
              <a:spcAft>
                <a:spcPts val="0"/>
              </a:spcAft>
              <a:buNone/>
            </a:pPr>
            <a:r>
              <a:t/>
            </a:r>
            <a:endParaRPr sz="1800"/>
          </a:p>
        </p:txBody>
      </p:sp>
      <p:sp>
        <p:nvSpPr>
          <p:cNvPr id="460" name="Google Shape;460;p61"/>
          <p:cNvSpPr txBox="1"/>
          <p:nvPr>
            <p:ph idx="4" type="body"/>
          </p:nvPr>
        </p:nvSpPr>
        <p:spPr>
          <a:xfrm>
            <a:off x="380600" y="3063600"/>
            <a:ext cx="8471100" cy="151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u="sng"/>
              <a:t>Remarques</a:t>
            </a:r>
            <a:r>
              <a:rPr lang="fr" sz="1800"/>
              <a:t> :</a:t>
            </a:r>
            <a:endParaRPr sz="1800"/>
          </a:p>
          <a:p>
            <a:pPr indent="-342900" lvl="0" marL="457200" rtl="0" algn="l">
              <a:spcBef>
                <a:spcPts val="0"/>
              </a:spcBef>
              <a:spcAft>
                <a:spcPts val="0"/>
              </a:spcAft>
              <a:buSzPts val="1800"/>
              <a:buChar char="-"/>
            </a:pPr>
            <a:r>
              <a:rPr lang="fr" sz="1800"/>
              <a:t>Avoir une trace écrite de l’action effectuée</a:t>
            </a:r>
            <a:endParaRPr sz="1800"/>
          </a:p>
          <a:p>
            <a:pPr indent="-342900" lvl="0" marL="457200" rtl="0" algn="l">
              <a:spcBef>
                <a:spcPts val="0"/>
              </a:spcBef>
              <a:spcAft>
                <a:spcPts val="0"/>
              </a:spcAft>
              <a:buSzPts val="1800"/>
              <a:buChar char="-"/>
            </a:pPr>
            <a:r>
              <a:rPr lang="fr" sz="1800"/>
              <a:t>Notifier l’utilisateur</a:t>
            </a:r>
            <a:endParaRPr sz="1800"/>
          </a:p>
          <a:p>
            <a:pPr indent="-342900" lvl="0" marL="457200" rtl="0" algn="l">
              <a:spcBef>
                <a:spcPts val="0"/>
              </a:spcBef>
              <a:spcAft>
                <a:spcPts val="0"/>
              </a:spcAft>
              <a:buSzPts val="1800"/>
              <a:buChar char="-"/>
            </a:pPr>
            <a:r>
              <a:rPr lang="fr" sz="1800"/>
              <a:t>Notifier le manager (optionnel)</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2"/>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Alors ?</a:t>
            </a:r>
            <a:endParaRPr/>
          </a:p>
        </p:txBody>
      </p:sp>
      <p:sp>
        <p:nvSpPr>
          <p:cNvPr id="466" name="Google Shape;466;p62"/>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La responsabilité civile</a:t>
            </a:r>
            <a:endParaRPr/>
          </a:p>
        </p:txBody>
      </p:sp>
      <p:sp>
        <p:nvSpPr>
          <p:cNvPr id="467" name="Google Shape;467;p62"/>
          <p:cNvSpPr txBox="1"/>
          <p:nvPr>
            <p:ph idx="2" type="title"/>
          </p:nvPr>
        </p:nvSpPr>
        <p:spPr>
          <a:xfrm>
            <a:off x="380600" y="895188"/>
            <a:ext cx="8471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Ai-je le droit de …</a:t>
            </a:r>
            <a:endParaRPr sz="3700"/>
          </a:p>
        </p:txBody>
      </p:sp>
      <p:sp>
        <p:nvSpPr>
          <p:cNvPr id="468" name="Google Shape;468;p62"/>
          <p:cNvSpPr txBox="1"/>
          <p:nvPr>
            <p:ph idx="4" type="body"/>
          </p:nvPr>
        </p:nvSpPr>
        <p:spPr>
          <a:xfrm>
            <a:off x="380600" y="1426500"/>
            <a:ext cx="8471100" cy="65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D’enregistrer des données du </a:t>
            </a:r>
            <a:r>
              <a:rPr lang="fr" sz="1800"/>
              <a:t>réseau</a:t>
            </a:r>
            <a:r>
              <a:rPr lang="fr" sz="1800"/>
              <a:t> sans prévenir les utilisateurs pour des raisons de sécurité ?</a:t>
            </a:r>
            <a:endParaRPr sz="1800"/>
          </a:p>
        </p:txBody>
      </p:sp>
      <p:sp>
        <p:nvSpPr>
          <p:cNvPr id="469" name="Google Shape;469;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470" name="Google Shape;470;p62"/>
          <p:cNvSpPr txBox="1"/>
          <p:nvPr>
            <p:ph idx="4" type="body"/>
          </p:nvPr>
        </p:nvSpPr>
        <p:spPr>
          <a:xfrm>
            <a:off x="380600" y="2501025"/>
            <a:ext cx="8471100" cy="562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 </a:t>
            </a:r>
            <a:r>
              <a:rPr b="1" lang="fr" sz="1800"/>
              <a:t>OUI</a:t>
            </a:r>
            <a:endParaRPr b="1" sz="1800"/>
          </a:p>
          <a:p>
            <a:pPr indent="0" lvl="0" marL="0" rtl="0" algn="l">
              <a:spcBef>
                <a:spcPts val="0"/>
              </a:spcBef>
              <a:spcAft>
                <a:spcPts val="0"/>
              </a:spcAft>
              <a:buNone/>
            </a:pPr>
            <a:r>
              <a:t/>
            </a:r>
            <a:endParaRPr sz="1800"/>
          </a:p>
        </p:txBody>
      </p:sp>
      <p:sp>
        <p:nvSpPr>
          <p:cNvPr id="471" name="Google Shape;471;p62"/>
          <p:cNvSpPr txBox="1"/>
          <p:nvPr>
            <p:ph idx="4" type="body"/>
          </p:nvPr>
        </p:nvSpPr>
        <p:spPr>
          <a:xfrm>
            <a:off x="380600" y="3063600"/>
            <a:ext cx="8471100" cy="151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u="sng"/>
              <a:t>Remarques</a:t>
            </a:r>
            <a:r>
              <a:rPr lang="fr" sz="1800"/>
              <a:t> :</a:t>
            </a:r>
            <a:endParaRPr sz="1800"/>
          </a:p>
          <a:p>
            <a:pPr indent="-342900" lvl="0" marL="457200" rtl="0" algn="l">
              <a:spcBef>
                <a:spcPts val="0"/>
              </a:spcBef>
              <a:spcAft>
                <a:spcPts val="0"/>
              </a:spcAft>
              <a:buSzPts val="1800"/>
              <a:buChar char="-"/>
            </a:pPr>
            <a:r>
              <a:rPr lang="fr" sz="1800"/>
              <a:t>Ces enregistrements doivent être indiqué dans la charte informatique</a:t>
            </a:r>
            <a:endParaRPr sz="1800"/>
          </a:p>
          <a:p>
            <a:pPr indent="-342900" lvl="0" marL="457200" rtl="0" algn="l">
              <a:spcBef>
                <a:spcPts val="0"/>
              </a:spcBef>
              <a:spcAft>
                <a:spcPts val="0"/>
              </a:spcAft>
              <a:buSzPts val="1800"/>
              <a:buChar char="-"/>
            </a:pPr>
            <a:r>
              <a:rPr lang="fr" sz="1800"/>
              <a:t>Ils doivent être anonymisés pour des traitements statistiques</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3"/>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Alors ?</a:t>
            </a:r>
            <a:endParaRPr/>
          </a:p>
        </p:txBody>
      </p:sp>
      <p:sp>
        <p:nvSpPr>
          <p:cNvPr id="477" name="Google Shape;477;p63"/>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La responsabilité civile</a:t>
            </a:r>
            <a:endParaRPr/>
          </a:p>
        </p:txBody>
      </p:sp>
      <p:sp>
        <p:nvSpPr>
          <p:cNvPr id="478" name="Google Shape;478;p63"/>
          <p:cNvSpPr txBox="1"/>
          <p:nvPr>
            <p:ph idx="2" type="title"/>
          </p:nvPr>
        </p:nvSpPr>
        <p:spPr>
          <a:xfrm>
            <a:off x="380600" y="895188"/>
            <a:ext cx="8471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Ai-je le droit de …</a:t>
            </a:r>
            <a:endParaRPr sz="3700"/>
          </a:p>
        </p:txBody>
      </p:sp>
      <p:sp>
        <p:nvSpPr>
          <p:cNvPr id="479" name="Google Shape;479;p63"/>
          <p:cNvSpPr txBox="1"/>
          <p:nvPr>
            <p:ph idx="4" type="body"/>
          </p:nvPr>
        </p:nvSpPr>
        <p:spPr>
          <a:xfrm>
            <a:off x="380600" y="1426500"/>
            <a:ext cx="8471100" cy="65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Donner des informations d’utilisation, de contenu, de visite de sites d’un utilisateur à la demande de sa </a:t>
            </a:r>
            <a:r>
              <a:rPr lang="fr" sz="1800"/>
              <a:t>hiérarchie</a:t>
            </a:r>
            <a:r>
              <a:rPr lang="fr" sz="1800"/>
              <a:t> ?</a:t>
            </a:r>
            <a:endParaRPr sz="1800"/>
          </a:p>
        </p:txBody>
      </p:sp>
      <p:sp>
        <p:nvSpPr>
          <p:cNvPr id="480" name="Google Shape;480;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481" name="Google Shape;481;p63"/>
          <p:cNvSpPr txBox="1"/>
          <p:nvPr>
            <p:ph idx="4" type="body"/>
          </p:nvPr>
        </p:nvSpPr>
        <p:spPr>
          <a:xfrm>
            <a:off x="380600" y="2501025"/>
            <a:ext cx="8471100" cy="562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 </a:t>
            </a:r>
            <a:r>
              <a:rPr b="1" lang="fr" sz="1800"/>
              <a:t>NON</a:t>
            </a:r>
            <a:endParaRPr b="1" sz="1800"/>
          </a:p>
          <a:p>
            <a:pPr indent="0" lvl="0" marL="0" rtl="0" algn="l">
              <a:spcBef>
                <a:spcPts val="0"/>
              </a:spcBef>
              <a:spcAft>
                <a:spcPts val="0"/>
              </a:spcAft>
              <a:buNone/>
            </a:pPr>
            <a:r>
              <a:t/>
            </a:r>
            <a:endParaRPr sz="1800"/>
          </a:p>
        </p:txBody>
      </p:sp>
      <p:sp>
        <p:nvSpPr>
          <p:cNvPr id="482" name="Google Shape;482;p63"/>
          <p:cNvSpPr txBox="1"/>
          <p:nvPr>
            <p:ph idx="4" type="body"/>
          </p:nvPr>
        </p:nvSpPr>
        <p:spPr>
          <a:xfrm>
            <a:off x="380600" y="3063600"/>
            <a:ext cx="8471100" cy="151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u="sng"/>
              <a:t>Exceptions</a:t>
            </a:r>
            <a:r>
              <a:rPr lang="fr" sz="1800"/>
              <a:t> :</a:t>
            </a:r>
            <a:endParaRPr sz="1800"/>
          </a:p>
          <a:p>
            <a:pPr indent="-342900" lvl="0" marL="457200" rtl="0" algn="l">
              <a:spcBef>
                <a:spcPts val="0"/>
              </a:spcBef>
              <a:spcAft>
                <a:spcPts val="0"/>
              </a:spcAft>
              <a:buSzPts val="1800"/>
              <a:buChar char="-"/>
            </a:pPr>
            <a:r>
              <a:rPr lang="fr" sz="1800"/>
              <a:t>Seul un tribunal ou un OPJ est habilité à faire cette demande</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4"/>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Alors ?</a:t>
            </a:r>
            <a:endParaRPr/>
          </a:p>
        </p:txBody>
      </p:sp>
      <p:sp>
        <p:nvSpPr>
          <p:cNvPr id="488" name="Google Shape;488;p64"/>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La responsabilité civile</a:t>
            </a:r>
            <a:endParaRPr/>
          </a:p>
        </p:txBody>
      </p:sp>
      <p:sp>
        <p:nvSpPr>
          <p:cNvPr id="489" name="Google Shape;489;p64"/>
          <p:cNvSpPr txBox="1"/>
          <p:nvPr>
            <p:ph idx="2" type="title"/>
          </p:nvPr>
        </p:nvSpPr>
        <p:spPr>
          <a:xfrm>
            <a:off x="380600" y="895188"/>
            <a:ext cx="8471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Je dois …</a:t>
            </a:r>
            <a:endParaRPr sz="3700"/>
          </a:p>
        </p:txBody>
      </p:sp>
      <p:sp>
        <p:nvSpPr>
          <p:cNvPr id="490" name="Google Shape;490;p64"/>
          <p:cNvSpPr txBox="1"/>
          <p:nvPr>
            <p:ph idx="4" type="body"/>
          </p:nvPr>
        </p:nvSpPr>
        <p:spPr>
          <a:xfrm>
            <a:off x="380600" y="1426500"/>
            <a:ext cx="8471100" cy="65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Prévenir obligatoirement m</a:t>
            </a:r>
            <a:r>
              <a:rPr lang="fr" sz="1800"/>
              <a:t>a hiérarchie</a:t>
            </a:r>
            <a:r>
              <a:rPr lang="fr" sz="1800"/>
              <a:t> d’un problème de sécurité même si je sais qu’il ne sera pas résolu pour des problèmes budgétaires, de manque de personnel, de manque de compétence ?</a:t>
            </a:r>
            <a:endParaRPr sz="1800"/>
          </a:p>
        </p:txBody>
      </p:sp>
      <p:sp>
        <p:nvSpPr>
          <p:cNvPr id="491" name="Google Shape;491;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492" name="Google Shape;492;p64"/>
          <p:cNvSpPr txBox="1"/>
          <p:nvPr>
            <p:ph idx="4" type="body"/>
          </p:nvPr>
        </p:nvSpPr>
        <p:spPr>
          <a:xfrm>
            <a:off x="380600" y="2501025"/>
            <a:ext cx="8471100" cy="562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 </a:t>
            </a:r>
            <a:r>
              <a:rPr b="1" lang="fr" sz="1800"/>
              <a:t>OUI</a:t>
            </a:r>
            <a:endParaRPr sz="1800"/>
          </a:p>
          <a:p>
            <a:pPr indent="0" lvl="0" marL="0" rtl="0" algn="l">
              <a:spcBef>
                <a:spcPts val="0"/>
              </a:spcBef>
              <a:spcAft>
                <a:spcPts val="0"/>
              </a:spcAft>
              <a:buNone/>
            </a:pPr>
            <a:r>
              <a:rPr lang="fr" sz="1800"/>
              <a:t>En cas de problème </a:t>
            </a:r>
            <a:r>
              <a:rPr lang="fr" sz="1800"/>
              <a:t>avéré,</a:t>
            </a:r>
            <a:r>
              <a:rPr lang="fr" sz="1800"/>
              <a:t> vous devrez prouver que l’information a été transmise.</a:t>
            </a:r>
            <a:endParaRPr sz="1800"/>
          </a:p>
          <a:p>
            <a:pPr indent="0" lvl="0" marL="0" rtl="0" algn="l">
              <a:spcBef>
                <a:spcPts val="0"/>
              </a:spcBef>
              <a:spcAft>
                <a:spcPts val="0"/>
              </a:spcAft>
              <a:buNone/>
            </a:pPr>
            <a:r>
              <a:t/>
            </a:r>
            <a:endParaRPr sz="1800"/>
          </a:p>
        </p:txBody>
      </p:sp>
      <p:sp>
        <p:nvSpPr>
          <p:cNvPr id="493" name="Google Shape;493;p64"/>
          <p:cNvSpPr txBox="1"/>
          <p:nvPr>
            <p:ph idx="4" type="body"/>
          </p:nvPr>
        </p:nvSpPr>
        <p:spPr>
          <a:xfrm>
            <a:off x="380600" y="3478350"/>
            <a:ext cx="8471100" cy="140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u="sng"/>
              <a:t>Remarques</a:t>
            </a:r>
            <a:r>
              <a:rPr lang="fr" sz="1800"/>
              <a:t> :</a:t>
            </a:r>
            <a:endParaRPr sz="1800"/>
          </a:p>
          <a:p>
            <a:pPr indent="-342900" lvl="0" marL="457200" rtl="0" algn="l">
              <a:spcBef>
                <a:spcPts val="0"/>
              </a:spcBef>
              <a:spcAft>
                <a:spcPts val="0"/>
              </a:spcAft>
              <a:buSzPts val="1800"/>
              <a:buChar char="-"/>
            </a:pPr>
            <a:r>
              <a:rPr lang="fr" sz="1800"/>
              <a:t>Avoir une trace écrite de l’action effectuée</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9"/>
          <p:cNvSpPr txBox="1"/>
          <p:nvPr/>
        </p:nvSpPr>
        <p:spPr>
          <a:xfrm>
            <a:off x="1382325" y="310750"/>
            <a:ext cx="395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800">
                <a:latin typeface="Raleway"/>
                <a:ea typeface="Raleway"/>
                <a:cs typeface="Raleway"/>
                <a:sym typeface="Raleway"/>
              </a:rPr>
              <a:t>Plan</a:t>
            </a:r>
            <a:endParaRPr sz="2800">
              <a:latin typeface="Raleway"/>
              <a:ea typeface="Raleway"/>
              <a:cs typeface="Raleway"/>
              <a:sym typeface="Raleway"/>
            </a:endParaRPr>
          </a:p>
        </p:txBody>
      </p:sp>
      <p:sp>
        <p:nvSpPr>
          <p:cNvPr id="155" name="Google Shape;155;p29"/>
          <p:cNvSpPr txBox="1"/>
          <p:nvPr/>
        </p:nvSpPr>
        <p:spPr>
          <a:xfrm>
            <a:off x="610800" y="1178725"/>
            <a:ext cx="7983000" cy="1708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fr" sz="1800">
                <a:latin typeface="Raleway"/>
                <a:ea typeface="Raleway"/>
                <a:cs typeface="Raleway"/>
                <a:sym typeface="Raleway"/>
              </a:rPr>
              <a:t>1 - Rappel des responsabilités du TSSR</a:t>
            </a:r>
            <a:endParaRPr sz="1800">
              <a:latin typeface="Raleway"/>
              <a:ea typeface="Raleway"/>
              <a:cs typeface="Raleway"/>
              <a:sym typeface="Raleway"/>
            </a:endParaRPr>
          </a:p>
          <a:p>
            <a:pPr indent="0" lvl="0" marL="0" rtl="0" algn="l">
              <a:lnSpc>
                <a:spcPct val="150000"/>
              </a:lnSpc>
              <a:spcBef>
                <a:spcPts val="0"/>
              </a:spcBef>
              <a:spcAft>
                <a:spcPts val="0"/>
              </a:spcAft>
              <a:buNone/>
            </a:pPr>
            <a:r>
              <a:rPr lang="fr" sz="1800">
                <a:latin typeface="Raleway"/>
                <a:ea typeface="Raleway"/>
                <a:cs typeface="Raleway"/>
                <a:sym typeface="Raleway"/>
              </a:rPr>
              <a:t>2 - Le droit et l’informatique</a:t>
            </a:r>
            <a:endParaRPr sz="1800">
              <a:latin typeface="Raleway"/>
              <a:ea typeface="Raleway"/>
              <a:cs typeface="Raleway"/>
              <a:sym typeface="Raleway"/>
            </a:endParaRPr>
          </a:p>
          <a:p>
            <a:pPr indent="0" lvl="0" marL="0" rtl="0" algn="l">
              <a:lnSpc>
                <a:spcPct val="150000"/>
              </a:lnSpc>
              <a:spcBef>
                <a:spcPts val="0"/>
              </a:spcBef>
              <a:spcAft>
                <a:spcPts val="0"/>
              </a:spcAft>
              <a:buNone/>
            </a:pPr>
            <a:r>
              <a:rPr lang="fr" sz="1800">
                <a:latin typeface="Raleway"/>
                <a:ea typeface="Raleway"/>
                <a:cs typeface="Raleway"/>
                <a:sym typeface="Raleway"/>
              </a:rPr>
              <a:t>3 - Le lien avec la Responsabilité Civile</a:t>
            </a:r>
            <a:endParaRPr sz="1800">
              <a:latin typeface="Raleway"/>
              <a:ea typeface="Raleway"/>
              <a:cs typeface="Raleway"/>
              <a:sym typeface="Raleway"/>
            </a:endParaRPr>
          </a:p>
          <a:p>
            <a:pPr indent="0" lvl="0" marL="0" rtl="0" algn="l">
              <a:lnSpc>
                <a:spcPct val="150000"/>
              </a:lnSpc>
              <a:spcBef>
                <a:spcPts val="0"/>
              </a:spcBef>
              <a:spcAft>
                <a:spcPts val="0"/>
              </a:spcAft>
              <a:buNone/>
            </a:pPr>
            <a:r>
              <a:rPr lang="fr" sz="1800">
                <a:latin typeface="Raleway"/>
                <a:ea typeface="Raleway"/>
                <a:cs typeface="Raleway"/>
                <a:sym typeface="Raleway"/>
              </a:rPr>
              <a:t>4 - Le droit à la vie privée</a:t>
            </a:r>
            <a:endParaRPr sz="1800">
              <a:latin typeface="Raleway"/>
              <a:ea typeface="Raleway"/>
              <a:cs typeface="Raleway"/>
              <a:sym typeface="Raleway"/>
            </a:endParaRPr>
          </a:p>
        </p:txBody>
      </p:sp>
      <p:sp>
        <p:nvSpPr>
          <p:cNvPr id="156" name="Google Shape;156;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5"/>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Alors ?</a:t>
            </a:r>
            <a:endParaRPr/>
          </a:p>
        </p:txBody>
      </p:sp>
      <p:sp>
        <p:nvSpPr>
          <p:cNvPr id="499" name="Google Shape;499;p65"/>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La responsabilité civile</a:t>
            </a:r>
            <a:endParaRPr/>
          </a:p>
        </p:txBody>
      </p:sp>
      <p:sp>
        <p:nvSpPr>
          <p:cNvPr id="500" name="Google Shape;500;p65"/>
          <p:cNvSpPr txBox="1"/>
          <p:nvPr>
            <p:ph idx="2" type="title"/>
          </p:nvPr>
        </p:nvSpPr>
        <p:spPr>
          <a:xfrm>
            <a:off x="380600" y="895188"/>
            <a:ext cx="8471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D’après-vous …</a:t>
            </a:r>
            <a:endParaRPr sz="3700"/>
          </a:p>
        </p:txBody>
      </p:sp>
      <p:sp>
        <p:nvSpPr>
          <p:cNvPr id="501" name="Google Shape;501;p65"/>
          <p:cNvSpPr txBox="1"/>
          <p:nvPr>
            <p:ph idx="4" type="body"/>
          </p:nvPr>
        </p:nvSpPr>
        <p:spPr>
          <a:xfrm>
            <a:off x="380600" y="1426500"/>
            <a:ext cx="8631000" cy="65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En cas de faute de votre part, c’est l’entreprise qui est responsable à votre place ?</a:t>
            </a:r>
            <a:endParaRPr sz="1800"/>
          </a:p>
        </p:txBody>
      </p:sp>
      <p:sp>
        <p:nvSpPr>
          <p:cNvPr id="502" name="Google Shape;502;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503" name="Google Shape;503;p65"/>
          <p:cNvSpPr txBox="1"/>
          <p:nvPr>
            <p:ph idx="4" type="body"/>
          </p:nvPr>
        </p:nvSpPr>
        <p:spPr>
          <a:xfrm>
            <a:off x="380600" y="2284325"/>
            <a:ext cx="8471100" cy="1169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 </a:t>
            </a:r>
            <a:r>
              <a:rPr b="1" lang="fr" sz="1800"/>
              <a:t>NON</a:t>
            </a:r>
            <a:endParaRPr b="1" sz="1800"/>
          </a:p>
          <a:p>
            <a:pPr indent="-342900" lvl="0" marL="457200" rtl="0" algn="l">
              <a:spcBef>
                <a:spcPts val="0"/>
              </a:spcBef>
              <a:spcAft>
                <a:spcPts val="0"/>
              </a:spcAft>
              <a:buSzPts val="1800"/>
              <a:buChar char="-"/>
            </a:pPr>
            <a:r>
              <a:rPr lang="fr" sz="1800" u="sng"/>
              <a:t>Vous êtes responsable de vos actes</a:t>
            </a:r>
            <a:endParaRPr sz="1800"/>
          </a:p>
          <a:p>
            <a:pPr indent="-342900" lvl="0" marL="457200" rtl="0" algn="l">
              <a:spcBef>
                <a:spcPts val="0"/>
              </a:spcBef>
              <a:spcAft>
                <a:spcPts val="0"/>
              </a:spcAft>
              <a:buSzPts val="1800"/>
              <a:buChar char="-"/>
            </a:pPr>
            <a:r>
              <a:rPr lang="fr" sz="1800"/>
              <a:t>Attention à la </a:t>
            </a:r>
            <a:r>
              <a:rPr lang="fr" sz="1800" u="sng"/>
              <a:t>négligence professionnelle</a:t>
            </a:r>
            <a:r>
              <a:rPr lang="fr" sz="1800"/>
              <a:t> !</a:t>
            </a:r>
            <a:endParaRPr sz="1800"/>
          </a:p>
        </p:txBody>
      </p:sp>
      <p:sp>
        <p:nvSpPr>
          <p:cNvPr id="504" name="Google Shape;504;p65"/>
          <p:cNvSpPr txBox="1"/>
          <p:nvPr>
            <p:ph idx="4" type="body"/>
          </p:nvPr>
        </p:nvSpPr>
        <p:spPr>
          <a:xfrm>
            <a:off x="380600" y="3453525"/>
            <a:ext cx="8471100" cy="1501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u="sng"/>
              <a:t>Remarques</a:t>
            </a:r>
            <a:r>
              <a:rPr lang="fr" sz="1800"/>
              <a:t> :</a:t>
            </a:r>
            <a:endParaRPr sz="1800"/>
          </a:p>
          <a:p>
            <a:pPr indent="-342900" lvl="0" marL="457200" rtl="0" algn="l">
              <a:spcBef>
                <a:spcPts val="0"/>
              </a:spcBef>
              <a:spcAft>
                <a:spcPts val="0"/>
              </a:spcAft>
              <a:buSzPts val="1800"/>
              <a:buChar char="-"/>
            </a:pPr>
            <a:r>
              <a:rPr lang="fr" sz="1800"/>
              <a:t>Laisser une trace écrite de l’action effectuée</a:t>
            </a:r>
            <a:endParaRPr sz="1800"/>
          </a:p>
          <a:p>
            <a:pPr indent="-342900" lvl="0" marL="457200" rtl="0" algn="l">
              <a:spcBef>
                <a:spcPts val="0"/>
              </a:spcBef>
              <a:spcAft>
                <a:spcPts val="0"/>
              </a:spcAft>
              <a:buSzPts val="1800"/>
              <a:buChar char="-"/>
            </a:pPr>
            <a:r>
              <a:rPr lang="fr" sz="1800"/>
              <a:t>Notifier l’utilisateur</a:t>
            </a:r>
            <a:endParaRPr sz="1800"/>
          </a:p>
          <a:p>
            <a:pPr indent="-342900" lvl="0" marL="457200" rtl="0" algn="l">
              <a:spcBef>
                <a:spcPts val="0"/>
              </a:spcBef>
              <a:spcAft>
                <a:spcPts val="0"/>
              </a:spcAft>
              <a:buSzPts val="1800"/>
              <a:buChar char="-"/>
            </a:pPr>
            <a:r>
              <a:rPr lang="fr" sz="1800"/>
              <a:t>Notifier le manager (optionnel)</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6"/>
          <p:cNvSpPr txBox="1"/>
          <p:nvPr>
            <p:ph type="title"/>
          </p:nvPr>
        </p:nvSpPr>
        <p:spPr>
          <a:xfrm>
            <a:off x="1835550" y="1787700"/>
            <a:ext cx="5472900" cy="156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Le droit à la vie privée</a:t>
            </a:r>
            <a:endParaRPr/>
          </a:p>
        </p:txBody>
      </p:sp>
      <p:sp>
        <p:nvSpPr>
          <p:cNvPr id="510" name="Google Shape;510;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7"/>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Le conflit d'intérêt</a:t>
            </a:r>
            <a:endParaRPr/>
          </a:p>
        </p:txBody>
      </p:sp>
      <p:sp>
        <p:nvSpPr>
          <p:cNvPr id="516" name="Google Shape;516;p67"/>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Le droit à la vie privée</a:t>
            </a:r>
            <a:endParaRPr/>
          </a:p>
        </p:txBody>
      </p:sp>
      <p:sp>
        <p:nvSpPr>
          <p:cNvPr id="517" name="Google Shape;517;p67"/>
          <p:cNvSpPr txBox="1"/>
          <p:nvPr>
            <p:ph idx="2" type="title"/>
          </p:nvPr>
        </p:nvSpPr>
        <p:spPr>
          <a:xfrm>
            <a:off x="380600" y="1028213"/>
            <a:ext cx="8471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Deux points de vue</a:t>
            </a:r>
            <a:endParaRPr sz="3700"/>
          </a:p>
        </p:txBody>
      </p:sp>
      <p:sp>
        <p:nvSpPr>
          <p:cNvPr id="518" name="Google Shape;518;p67"/>
          <p:cNvSpPr txBox="1"/>
          <p:nvPr>
            <p:ph idx="4" type="body"/>
          </p:nvPr>
        </p:nvSpPr>
        <p:spPr>
          <a:xfrm>
            <a:off x="380600" y="1714500"/>
            <a:ext cx="8398800" cy="316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700"/>
              <a:t>Du côté de l’entreprise:</a:t>
            </a:r>
            <a:endParaRPr sz="1700"/>
          </a:p>
          <a:p>
            <a:pPr indent="0" lvl="0" marL="0" rtl="0" algn="l">
              <a:spcBef>
                <a:spcPts val="0"/>
              </a:spcBef>
              <a:spcAft>
                <a:spcPts val="0"/>
              </a:spcAft>
              <a:buNone/>
            </a:pPr>
            <a:r>
              <a:rPr lang="fr" sz="1700"/>
              <a:t>L’employeur souhaite protéger les intérêts de son entreprise en :</a:t>
            </a:r>
            <a:endParaRPr sz="1700"/>
          </a:p>
          <a:p>
            <a:pPr indent="-336550" lvl="0" marL="457200" rtl="0" algn="l">
              <a:spcBef>
                <a:spcPts val="0"/>
              </a:spcBef>
              <a:spcAft>
                <a:spcPts val="0"/>
              </a:spcAft>
              <a:buSzPts val="1700"/>
              <a:buChar char="-"/>
            </a:pPr>
            <a:r>
              <a:rPr lang="fr" sz="1700"/>
              <a:t>protégeant la fuite des informations stratégiques, </a:t>
            </a:r>
            <a:endParaRPr sz="1700"/>
          </a:p>
          <a:p>
            <a:pPr indent="-336550" lvl="0" marL="457200" rtl="0" algn="l">
              <a:spcBef>
                <a:spcPts val="0"/>
              </a:spcBef>
              <a:spcAft>
                <a:spcPts val="0"/>
              </a:spcAft>
              <a:buSzPts val="1700"/>
              <a:buChar char="-"/>
            </a:pPr>
            <a:r>
              <a:rPr lang="fr" sz="1700"/>
              <a:t>prévenant l’apparition de virus </a:t>
            </a:r>
            <a:endParaRPr sz="1700"/>
          </a:p>
          <a:p>
            <a:pPr indent="-336550" lvl="0" marL="457200" rtl="0" algn="l">
              <a:spcBef>
                <a:spcPts val="0"/>
              </a:spcBef>
              <a:spcAft>
                <a:spcPts val="0"/>
              </a:spcAft>
              <a:buSzPts val="1700"/>
              <a:buChar char="-"/>
            </a:pPr>
            <a:r>
              <a:rPr lang="fr" sz="1700"/>
              <a:t>empêchant la circulation de contenus illicites sur le réseau</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fr" sz="1700"/>
              <a:t>Du côté des salariés :</a:t>
            </a:r>
            <a:endParaRPr sz="1700"/>
          </a:p>
          <a:p>
            <a:pPr indent="-336550" lvl="0" marL="457200" rtl="0" algn="l">
              <a:spcBef>
                <a:spcPts val="0"/>
              </a:spcBef>
              <a:spcAft>
                <a:spcPts val="0"/>
              </a:spcAft>
              <a:buSzPts val="1700"/>
              <a:buChar char="-"/>
            </a:pPr>
            <a:r>
              <a:rPr lang="fr" sz="1700"/>
              <a:t>Revendication du droit à une vie privée sur leur lieu de travail (connexion internet, dossiers avec contenu personnel)</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fr" sz="1700"/>
              <a:t>La CNIL a reconnu un </a:t>
            </a:r>
            <a:r>
              <a:rPr b="1" lang="fr" sz="1700"/>
              <a:t>droit à la vie privée au travail</a:t>
            </a:r>
            <a:r>
              <a:rPr lang="fr" sz="1700"/>
              <a:t>.</a:t>
            </a:r>
            <a:endParaRPr sz="1700"/>
          </a:p>
          <a:p>
            <a:pPr indent="0" lvl="0" marL="0" rtl="0" algn="l">
              <a:spcBef>
                <a:spcPts val="0"/>
              </a:spcBef>
              <a:spcAft>
                <a:spcPts val="0"/>
              </a:spcAft>
              <a:buNone/>
            </a:pPr>
            <a:r>
              <a:t/>
            </a:r>
            <a:endParaRPr sz="1700"/>
          </a:p>
        </p:txBody>
      </p:sp>
      <p:sp>
        <p:nvSpPr>
          <p:cNvPr id="519" name="Google Shape;519;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8"/>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En quoi ça nous concerne ?</a:t>
            </a:r>
            <a:endParaRPr/>
          </a:p>
        </p:txBody>
      </p:sp>
      <p:sp>
        <p:nvSpPr>
          <p:cNvPr id="525" name="Google Shape;525;p68"/>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Le droit à la vie privée</a:t>
            </a:r>
            <a:endParaRPr/>
          </a:p>
        </p:txBody>
      </p:sp>
      <p:sp>
        <p:nvSpPr>
          <p:cNvPr id="526" name="Google Shape;526;p68"/>
          <p:cNvSpPr txBox="1"/>
          <p:nvPr>
            <p:ph idx="2" type="title"/>
          </p:nvPr>
        </p:nvSpPr>
        <p:spPr>
          <a:xfrm>
            <a:off x="380600" y="1028213"/>
            <a:ext cx="84711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La </a:t>
            </a:r>
            <a:r>
              <a:rPr lang="fr" sz="3700"/>
              <a:t>responsabilité</a:t>
            </a:r>
            <a:r>
              <a:rPr lang="fr" sz="3700"/>
              <a:t> du TSSR</a:t>
            </a:r>
            <a:endParaRPr sz="3700"/>
          </a:p>
        </p:txBody>
      </p:sp>
      <p:sp>
        <p:nvSpPr>
          <p:cNvPr id="527" name="Google Shape;527;p68"/>
          <p:cNvSpPr txBox="1"/>
          <p:nvPr>
            <p:ph idx="4" type="body"/>
          </p:nvPr>
        </p:nvSpPr>
        <p:spPr>
          <a:xfrm>
            <a:off x="372600" y="1803175"/>
            <a:ext cx="8398800" cy="316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700"/>
              <a:t>Il doit :</a:t>
            </a:r>
            <a:endParaRPr sz="1700"/>
          </a:p>
          <a:p>
            <a:pPr indent="-336550" lvl="0" marL="457200" rtl="0" algn="l">
              <a:spcBef>
                <a:spcPts val="0"/>
              </a:spcBef>
              <a:spcAft>
                <a:spcPts val="0"/>
              </a:spcAft>
              <a:buSzPts val="1700"/>
              <a:buChar char="●"/>
            </a:pPr>
            <a:r>
              <a:rPr lang="fr" sz="1700"/>
              <a:t>Assurer la sécurité du réseau</a:t>
            </a:r>
            <a:endParaRPr sz="1700"/>
          </a:p>
          <a:p>
            <a:pPr indent="0" lvl="0" marL="457200" rtl="0" algn="l">
              <a:spcBef>
                <a:spcPts val="0"/>
              </a:spcBef>
              <a:spcAft>
                <a:spcPts val="0"/>
              </a:spcAft>
              <a:buNone/>
            </a:pPr>
            <a:r>
              <a:rPr lang="fr" sz="1700"/>
              <a:t>Tout en  respectant les données personnelles des salariés couvertes par le secret des correspondances et par le droit à la vie privée</a:t>
            </a:r>
            <a:endParaRPr sz="1700"/>
          </a:p>
          <a:p>
            <a:pPr indent="-336550" lvl="0" marL="457200" rtl="0" algn="l">
              <a:spcBef>
                <a:spcPts val="0"/>
              </a:spcBef>
              <a:spcAft>
                <a:spcPts val="0"/>
              </a:spcAft>
              <a:buSzPts val="1700"/>
              <a:buChar char="●"/>
            </a:pPr>
            <a:r>
              <a:rPr lang="fr" sz="1700"/>
              <a:t>Encadrer et limiter l’usage d’internet :</a:t>
            </a:r>
            <a:endParaRPr sz="1700"/>
          </a:p>
          <a:p>
            <a:pPr indent="-336550" lvl="1" marL="1371600" rtl="0" algn="l">
              <a:spcBef>
                <a:spcPts val="0"/>
              </a:spcBef>
              <a:spcAft>
                <a:spcPts val="0"/>
              </a:spcAft>
              <a:buSzPts val="1700"/>
              <a:buChar char="○"/>
            </a:pPr>
            <a:r>
              <a:rPr lang="fr" sz="1700"/>
              <a:t>Droit de contrôle et de surveillance des salariés.</a:t>
            </a:r>
            <a:endParaRPr sz="1700"/>
          </a:p>
          <a:p>
            <a:pPr indent="-336550" lvl="1" marL="1371600" rtl="0" algn="l">
              <a:spcBef>
                <a:spcPts val="0"/>
              </a:spcBef>
              <a:spcAft>
                <a:spcPts val="0"/>
              </a:spcAft>
              <a:buSzPts val="1700"/>
              <a:buChar char="○"/>
            </a:pPr>
            <a:r>
              <a:rPr lang="fr" sz="1700"/>
              <a:t>Attention aux principes du droit à la vie privée !</a:t>
            </a:r>
            <a:endParaRPr sz="1700"/>
          </a:p>
          <a:p>
            <a:pPr indent="-287950" lvl="0" marL="450000" rtl="0" algn="l">
              <a:spcBef>
                <a:spcPts val="0"/>
              </a:spcBef>
              <a:spcAft>
                <a:spcPts val="0"/>
              </a:spcAft>
              <a:buSzPts val="1700"/>
              <a:buChar char="●"/>
            </a:pPr>
            <a:r>
              <a:rPr lang="fr" sz="1700"/>
              <a:t>Agir en toute transparence</a:t>
            </a:r>
            <a:endParaRPr sz="1700"/>
          </a:p>
          <a:p>
            <a:pPr indent="-287950" lvl="0" marL="450000" rtl="0" algn="l">
              <a:spcBef>
                <a:spcPts val="0"/>
              </a:spcBef>
              <a:spcAft>
                <a:spcPts val="0"/>
              </a:spcAft>
              <a:buSzPts val="1700"/>
              <a:buChar char="●"/>
            </a:pPr>
            <a:r>
              <a:rPr lang="fr" sz="1700"/>
              <a:t>Assurer la confidentialité des données même vis-à-vis de la </a:t>
            </a:r>
            <a:r>
              <a:rPr lang="fr" sz="1700"/>
              <a:t>hiérarchie</a:t>
            </a:r>
            <a:endParaRPr sz="1700"/>
          </a:p>
        </p:txBody>
      </p:sp>
      <p:sp>
        <p:nvSpPr>
          <p:cNvPr id="528" name="Google Shape;528;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9"/>
          <p:cNvSpPr txBox="1"/>
          <p:nvPr/>
        </p:nvSpPr>
        <p:spPr>
          <a:xfrm>
            <a:off x="1382325" y="310750"/>
            <a:ext cx="395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800">
                <a:latin typeface="Raleway"/>
                <a:ea typeface="Raleway"/>
                <a:cs typeface="Raleway"/>
                <a:sym typeface="Raleway"/>
              </a:rPr>
              <a:t>En conclusion</a:t>
            </a:r>
            <a:endParaRPr sz="2800">
              <a:latin typeface="Raleway"/>
              <a:ea typeface="Raleway"/>
              <a:cs typeface="Raleway"/>
              <a:sym typeface="Raleway"/>
            </a:endParaRPr>
          </a:p>
        </p:txBody>
      </p:sp>
      <p:sp>
        <p:nvSpPr>
          <p:cNvPr id="534" name="Google Shape;534;p69"/>
          <p:cNvSpPr txBox="1"/>
          <p:nvPr/>
        </p:nvSpPr>
        <p:spPr>
          <a:xfrm>
            <a:off x="610800" y="1178725"/>
            <a:ext cx="79830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aleway"/>
              <a:buChar char="-"/>
            </a:pPr>
            <a:r>
              <a:rPr lang="fr" sz="1800">
                <a:latin typeface="Raleway"/>
                <a:ea typeface="Raleway"/>
                <a:cs typeface="Raleway"/>
                <a:sym typeface="Raleway"/>
              </a:rPr>
              <a:t>Bien différencier données professionnelles et personnelles</a:t>
            </a:r>
            <a:endParaRPr sz="1800">
              <a:latin typeface="Raleway"/>
              <a:ea typeface="Raleway"/>
              <a:cs typeface="Raleway"/>
              <a:sym typeface="Raleway"/>
            </a:endParaRPr>
          </a:p>
          <a:p>
            <a:pPr indent="-342900" lvl="0" marL="457200" rtl="0" algn="l">
              <a:spcBef>
                <a:spcPts val="0"/>
              </a:spcBef>
              <a:spcAft>
                <a:spcPts val="0"/>
              </a:spcAft>
              <a:buSzPts val="1800"/>
              <a:buFont typeface="Raleway"/>
              <a:buChar char="-"/>
            </a:pPr>
            <a:r>
              <a:rPr lang="fr" sz="1800">
                <a:latin typeface="Raleway"/>
                <a:ea typeface="Raleway"/>
                <a:cs typeface="Raleway"/>
                <a:sym typeface="Raleway"/>
              </a:rPr>
              <a:t>Ce n’est pas parce que vous pouvez le faire </a:t>
            </a:r>
            <a:r>
              <a:rPr lang="fr" sz="1800">
                <a:latin typeface="Raleway"/>
                <a:ea typeface="Raleway"/>
                <a:cs typeface="Raleway"/>
                <a:sym typeface="Raleway"/>
              </a:rPr>
              <a:t>techniquement</a:t>
            </a:r>
            <a:r>
              <a:rPr lang="fr" sz="1800">
                <a:latin typeface="Raleway"/>
                <a:ea typeface="Raleway"/>
                <a:cs typeface="Raleway"/>
                <a:sym typeface="Raleway"/>
              </a:rPr>
              <a:t> que vous avez le droit de le faire</a:t>
            </a:r>
            <a:endParaRPr sz="1800">
              <a:latin typeface="Raleway"/>
              <a:ea typeface="Raleway"/>
              <a:cs typeface="Raleway"/>
              <a:sym typeface="Raleway"/>
            </a:endParaRPr>
          </a:p>
        </p:txBody>
      </p:sp>
      <p:sp>
        <p:nvSpPr>
          <p:cNvPr id="535" name="Google Shape;535;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536" name="Google Shape;536;p69"/>
          <p:cNvSpPr txBox="1"/>
          <p:nvPr/>
        </p:nvSpPr>
        <p:spPr>
          <a:xfrm>
            <a:off x="938725" y="3063825"/>
            <a:ext cx="189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u="sng">
                <a:solidFill>
                  <a:schemeClr val="hlink"/>
                </a:solidFill>
                <a:hlinkClick r:id="rId3"/>
              </a:rPr>
              <a:t>Veille juridique (2014)</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0"/>
          <p:cNvSpPr txBox="1"/>
          <p:nvPr>
            <p:ph type="title"/>
          </p:nvPr>
        </p:nvSpPr>
        <p:spPr>
          <a:xfrm>
            <a:off x="1835550" y="1787700"/>
            <a:ext cx="5472900" cy="156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Rappel des responsabilités du TSSR</a:t>
            </a:r>
            <a:endParaRPr/>
          </a:p>
        </p:txBody>
      </p:sp>
      <p:sp>
        <p:nvSpPr>
          <p:cNvPr id="162" name="Google Shape;162;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1"/>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Le bon fonctionnement</a:t>
            </a:r>
            <a:endParaRPr/>
          </a:p>
        </p:txBody>
      </p:sp>
      <p:sp>
        <p:nvSpPr>
          <p:cNvPr id="168" name="Google Shape;168;p31"/>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Rappel des responsabilités</a:t>
            </a:r>
            <a:endParaRPr/>
          </a:p>
        </p:txBody>
      </p:sp>
      <p:sp>
        <p:nvSpPr>
          <p:cNvPr id="169" name="Google Shape;169;p31"/>
          <p:cNvSpPr txBox="1"/>
          <p:nvPr>
            <p:ph idx="2" type="title"/>
          </p:nvPr>
        </p:nvSpPr>
        <p:spPr>
          <a:xfrm>
            <a:off x="380600" y="1028241"/>
            <a:ext cx="8471100" cy="1217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Assurer le bon déroulement des opérations</a:t>
            </a:r>
            <a:endParaRPr sz="3700"/>
          </a:p>
        </p:txBody>
      </p:sp>
      <p:sp>
        <p:nvSpPr>
          <p:cNvPr id="170" name="Google Shape;170;p31"/>
          <p:cNvSpPr txBox="1"/>
          <p:nvPr>
            <p:ph idx="4" type="body"/>
          </p:nvPr>
        </p:nvSpPr>
        <p:spPr>
          <a:xfrm>
            <a:off x="380600" y="2405725"/>
            <a:ext cx="8398800" cy="2469900"/>
          </a:xfrm>
          <a:prstGeom prst="rect">
            <a:avLst/>
          </a:prstGeom>
        </p:spPr>
        <p:txBody>
          <a:bodyPr anchorCtr="0" anchor="t" bIns="0" lIns="0" spcFirstLastPara="1" rIns="0" wrap="square" tIns="0">
            <a:noAutofit/>
          </a:bodyPr>
          <a:lstStyle/>
          <a:p>
            <a:pPr indent="-342900" lvl="0" marL="457200" rtl="0" algn="l">
              <a:lnSpc>
                <a:spcPct val="115000"/>
              </a:lnSpc>
              <a:spcBef>
                <a:spcPts val="0"/>
              </a:spcBef>
              <a:spcAft>
                <a:spcPts val="0"/>
              </a:spcAft>
              <a:buSzPts val="1800"/>
              <a:buChar char="-"/>
            </a:pPr>
            <a:r>
              <a:rPr lang="fr" sz="1800"/>
              <a:t>Assurer le bon fonctionnement d’un réseau préexistant ou nouveau</a:t>
            </a:r>
            <a:endParaRPr sz="1800"/>
          </a:p>
          <a:p>
            <a:pPr indent="-342900" lvl="0" marL="457200" rtl="0" algn="l">
              <a:lnSpc>
                <a:spcPct val="115000"/>
              </a:lnSpc>
              <a:spcBef>
                <a:spcPts val="0"/>
              </a:spcBef>
              <a:spcAft>
                <a:spcPts val="0"/>
              </a:spcAft>
              <a:buSzPts val="1800"/>
              <a:buChar char="-"/>
            </a:pPr>
            <a:r>
              <a:rPr lang="fr" sz="1800"/>
              <a:t>Utiliser les bons paramètres pour une communication idéale entre ordinateurs et périphériques d’un même réseau</a:t>
            </a:r>
            <a:endParaRPr sz="1800"/>
          </a:p>
          <a:p>
            <a:pPr indent="-342900" lvl="0" marL="457200" rtl="0" algn="l">
              <a:lnSpc>
                <a:spcPct val="115000"/>
              </a:lnSpc>
              <a:spcBef>
                <a:spcPts val="0"/>
              </a:spcBef>
              <a:spcAft>
                <a:spcPts val="0"/>
              </a:spcAft>
              <a:buSzPts val="1800"/>
              <a:buChar char="-"/>
            </a:pPr>
            <a:r>
              <a:rPr lang="fr" sz="1800"/>
              <a:t>Faire l’audit des signaux de bon fonctionnement (débit de transmission/réception des données, temps de réponse que prend un périphérique pour répondre à une requête, etc…) et corriger les erreurs</a:t>
            </a:r>
            <a:endParaRPr sz="1800"/>
          </a:p>
          <a:p>
            <a:pPr indent="-342900" lvl="0" marL="457200" rtl="0" algn="l">
              <a:lnSpc>
                <a:spcPct val="115000"/>
              </a:lnSpc>
              <a:spcBef>
                <a:spcPts val="0"/>
              </a:spcBef>
              <a:spcAft>
                <a:spcPts val="0"/>
              </a:spcAft>
              <a:buSzPts val="1800"/>
              <a:buChar char="-"/>
            </a:pPr>
            <a:r>
              <a:rPr lang="fr" sz="1800"/>
              <a:t>Comprendre la nature du réseau et en optimiser les composantes pour un rendement optimal</a:t>
            </a:r>
            <a:endParaRPr sz="1800"/>
          </a:p>
        </p:txBody>
      </p:sp>
      <p:sp>
        <p:nvSpPr>
          <p:cNvPr id="171" name="Google Shape;171;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2"/>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Avoir du rendement</a:t>
            </a:r>
            <a:endParaRPr/>
          </a:p>
        </p:txBody>
      </p:sp>
      <p:sp>
        <p:nvSpPr>
          <p:cNvPr id="177" name="Google Shape;177;p32"/>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Rappel des responsabilités</a:t>
            </a:r>
            <a:endParaRPr>
              <a:solidFill>
                <a:schemeClr val="lt1"/>
              </a:solidFill>
            </a:endParaRPr>
          </a:p>
        </p:txBody>
      </p:sp>
      <p:sp>
        <p:nvSpPr>
          <p:cNvPr id="178" name="Google Shape;178;p32"/>
          <p:cNvSpPr txBox="1"/>
          <p:nvPr>
            <p:ph idx="2" type="title"/>
          </p:nvPr>
        </p:nvSpPr>
        <p:spPr>
          <a:xfrm>
            <a:off x="380600" y="1028246"/>
            <a:ext cx="84711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Optimiser et maintenir la sécurité</a:t>
            </a:r>
            <a:endParaRPr sz="3700"/>
          </a:p>
        </p:txBody>
      </p:sp>
      <p:sp>
        <p:nvSpPr>
          <p:cNvPr id="179" name="Google Shape;179;p32"/>
          <p:cNvSpPr txBox="1"/>
          <p:nvPr>
            <p:ph idx="4" type="body"/>
          </p:nvPr>
        </p:nvSpPr>
        <p:spPr>
          <a:xfrm>
            <a:off x="380600" y="1894550"/>
            <a:ext cx="8398800" cy="2981100"/>
          </a:xfrm>
          <a:prstGeom prst="rect">
            <a:avLst/>
          </a:prstGeom>
        </p:spPr>
        <p:txBody>
          <a:bodyPr anchorCtr="0" anchor="t" bIns="0" lIns="0" spcFirstLastPara="1" rIns="0" wrap="square" tIns="0">
            <a:noAutofit/>
          </a:bodyPr>
          <a:lstStyle/>
          <a:p>
            <a:pPr indent="-342900" lvl="0" marL="457200" rtl="0" algn="l">
              <a:lnSpc>
                <a:spcPct val="115000"/>
              </a:lnSpc>
              <a:spcBef>
                <a:spcPts val="0"/>
              </a:spcBef>
              <a:spcAft>
                <a:spcPts val="0"/>
              </a:spcAft>
              <a:buSzPts val="1800"/>
              <a:buChar char="-"/>
            </a:pPr>
            <a:r>
              <a:rPr lang="fr" sz="1800"/>
              <a:t>Assurer la protection des réseaux ainsi que des données qui y transitent</a:t>
            </a:r>
            <a:endParaRPr sz="1800"/>
          </a:p>
          <a:p>
            <a:pPr indent="-342900" lvl="0" marL="457200" rtl="0" algn="l">
              <a:lnSpc>
                <a:spcPct val="115000"/>
              </a:lnSpc>
              <a:spcBef>
                <a:spcPts val="0"/>
              </a:spcBef>
              <a:spcAft>
                <a:spcPts val="0"/>
              </a:spcAft>
              <a:buSzPts val="1800"/>
              <a:buChar char="-"/>
            </a:pPr>
            <a:r>
              <a:rPr lang="fr" sz="1800"/>
              <a:t>Garantir la sécurité du réseau (ex: pare-feu, mot de passe, …)</a:t>
            </a:r>
            <a:endParaRPr sz="1800"/>
          </a:p>
          <a:p>
            <a:pPr indent="-342900" lvl="0" marL="457200" rtl="0" algn="l">
              <a:lnSpc>
                <a:spcPct val="115000"/>
              </a:lnSpc>
              <a:spcBef>
                <a:spcPts val="0"/>
              </a:spcBef>
              <a:spcAft>
                <a:spcPts val="0"/>
              </a:spcAft>
              <a:buSzPts val="1800"/>
              <a:buChar char="-"/>
            </a:pPr>
            <a:r>
              <a:rPr lang="fr" sz="1800"/>
              <a:t>Former les utilisateurs aux bonnes pratiques</a:t>
            </a:r>
            <a:endParaRPr sz="1800"/>
          </a:p>
        </p:txBody>
      </p:sp>
      <p:sp>
        <p:nvSpPr>
          <p:cNvPr id="180" name="Google Shape;180;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3"/>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Rester à niveau</a:t>
            </a:r>
            <a:endParaRPr/>
          </a:p>
        </p:txBody>
      </p:sp>
      <p:sp>
        <p:nvSpPr>
          <p:cNvPr id="186" name="Google Shape;186;p33"/>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Rappel des responsabilités</a:t>
            </a:r>
            <a:endParaRPr>
              <a:solidFill>
                <a:schemeClr val="lt1"/>
              </a:solidFill>
            </a:endParaRPr>
          </a:p>
        </p:txBody>
      </p:sp>
      <p:sp>
        <p:nvSpPr>
          <p:cNvPr id="187" name="Google Shape;187;p33"/>
          <p:cNvSpPr txBox="1"/>
          <p:nvPr>
            <p:ph idx="2" type="title"/>
          </p:nvPr>
        </p:nvSpPr>
        <p:spPr>
          <a:xfrm>
            <a:off x="380600" y="1028252"/>
            <a:ext cx="8471100" cy="112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Maintenir la performance logicielle et matérielle à un niveau élevé</a:t>
            </a:r>
            <a:endParaRPr sz="3700"/>
          </a:p>
        </p:txBody>
      </p:sp>
      <p:sp>
        <p:nvSpPr>
          <p:cNvPr id="188" name="Google Shape;188;p33"/>
          <p:cNvSpPr txBox="1"/>
          <p:nvPr>
            <p:ph idx="4" type="body"/>
          </p:nvPr>
        </p:nvSpPr>
        <p:spPr>
          <a:xfrm>
            <a:off x="380600" y="2316250"/>
            <a:ext cx="8398800" cy="2559600"/>
          </a:xfrm>
          <a:prstGeom prst="rect">
            <a:avLst/>
          </a:prstGeom>
        </p:spPr>
        <p:txBody>
          <a:bodyPr anchorCtr="0" anchor="t" bIns="0" lIns="0" spcFirstLastPara="1" rIns="0" wrap="square" tIns="0">
            <a:noAutofit/>
          </a:bodyPr>
          <a:lstStyle/>
          <a:p>
            <a:pPr indent="-342900" lvl="0" marL="457200" rtl="0" algn="l">
              <a:lnSpc>
                <a:spcPct val="115000"/>
              </a:lnSpc>
              <a:spcBef>
                <a:spcPts val="0"/>
              </a:spcBef>
              <a:spcAft>
                <a:spcPts val="0"/>
              </a:spcAft>
              <a:buSzPts val="1800"/>
              <a:buChar char="-"/>
            </a:pPr>
            <a:r>
              <a:rPr lang="fr" sz="1800"/>
              <a:t>Prévenir les brèches de sécurité et tentatives d’intrusion</a:t>
            </a:r>
            <a:endParaRPr sz="1800"/>
          </a:p>
          <a:p>
            <a:pPr indent="-342900" lvl="0" marL="457200" rtl="0" algn="l">
              <a:lnSpc>
                <a:spcPct val="115000"/>
              </a:lnSpc>
              <a:spcBef>
                <a:spcPts val="0"/>
              </a:spcBef>
              <a:spcAft>
                <a:spcPts val="0"/>
              </a:spcAft>
              <a:buSzPts val="1800"/>
              <a:buChar char="-"/>
            </a:pPr>
            <a:r>
              <a:rPr lang="fr" sz="1800"/>
              <a:t>Surveillance de la performance du pare-feu</a:t>
            </a:r>
            <a:endParaRPr sz="1800"/>
          </a:p>
          <a:p>
            <a:pPr indent="-342900" lvl="0" marL="457200" rtl="0" algn="l">
              <a:lnSpc>
                <a:spcPct val="115000"/>
              </a:lnSpc>
              <a:spcBef>
                <a:spcPts val="0"/>
              </a:spcBef>
              <a:spcAft>
                <a:spcPts val="0"/>
              </a:spcAft>
              <a:buSzPts val="1800"/>
              <a:buChar char="-"/>
            </a:pPr>
            <a:r>
              <a:rPr lang="fr" sz="1800"/>
              <a:t>Gestion proactive des mots de passe et des comptes utilisateurs du réseau</a:t>
            </a:r>
            <a:endParaRPr sz="1800"/>
          </a:p>
          <a:p>
            <a:pPr indent="-342900" lvl="0" marL="457200" rtl="0" algn="l">
              <a:lnSpc>
                <a:spcPct val="115000"/>
              </a:lnSpc>
              <a:spcBef>
                <a:spcPts val="0"/>
              </a:spcBef>
              <a:spcAft>
                <a:spcPts val="0"/>
              </a:spcAft>
              <a:buSzPts val="1800"/>
              <a:buChar char="-"/>
            </a:pPr>
            <a:r>
              <a:rPr lang="fr" sz="1800"/>
              <a:t>Configuration optimale des logiciels (systèmes d’exploitation et solutions anti-virus)</a:t>
            </a:r>
            <a:endParaRPr sz="1800"/>
          </a:p>
          <a:p>
            <a:pPr indent="-342900" lvl="0" marL="457200" rtl="0" algn="l">
              <a:lnSpc>
                <a:spcPct val="115000"/>
              </a:lnSpc>
              <a:spcBef>
                <a:spcPts val="0"/>
              </a:spcBef>
              <a:spcAft>
                <a:spcPts val="0"/>
              </a:spcAft>
              <a:buSzPts val="1800"/>
              <a:buChar char="-"/>
            </a:pPr>
            <a:r>
              <a:rPr lang="fr" sz="1800"/>
              <a:t>Mise à niveau du matériel utilisé pour le fonctionnement du réseau</a:t>
            </a:r>
            <a:endParaRPr sz="1800"/>
          </a:p>
        </p:txBody>
      </p:sp>
      <p:sp>
        <p:nvSpPr>
          <p:cNvPr id="189" name="Google Shape;189;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4"/>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Les autorisations</a:t>
            </a:r>
            <a:endParaRPr/>
          </a:p>
        </p:txBody>
      </p:sp>
      <p:sp>
        <p:nvSpPr>
          <p:cNvPr id="195" name="Google Shape;195;p34"/>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Rappel des responsabilités</a:t>
            </a:r>
            <a:endParaRPr>
              <a:solidFill>
                <a:schemeClr val="lt1"/>
              </a:solidFill>
            </a:endParaRPr>
          </a:p>
        </p:txBody>
      </p:sp>
      <p:sp>
        <p:nvSpPr>
          <p:cNvPr id="196" name="Google Shape;196;p34"/>
          <p:cNvSpPr txBox="1"/>
          <p:nvPr>
            <p:ph idx="2" type="title"/>
          </p:nvPr>
        </p:nvSpPr>
        <p:spPr>
          <a:xfrm>
            <a:off x="380600" y="1028246"/>
            <a:ext cx="8471100" cy="7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700"/>
              <a:t>Gestion des accès et des comptes</a:t>
            </a:r>
            <a:endParaRPr sz="3700"/>
          </a:p>
        </p:txBody>
      </p:sp>
      <p:sp>
        <p:nvSpPr>
          <p:cNvPr id="197" name="Google Shape;197;p34"/>
          <p:cNvSpPr txBox="1"/>
          <p:nvPr>
            <p:ph idx="4" type="body"/>
          </p:nvPr>
        </p:nvSpPr>
        <p:spPr>
          <a:xfrm>
            <a:off x="380600" y="1900950"/>
            <a:ext cx="8398800" cy="2974800"/>
          </a:xfrm>
          <a:prstGeom prst="rect">
            <a:avLst/>
          </a:prstGeom>
        </p:spPr>
        <p:txBody>
          <a:bodyPr anchorCtr="0" anchor="t" bIns="0" lIns="0" spcFirstLastPara="1" rIns="0" wrap="square" tIns="0">
            <a:noAutofit/>
          </a:bodyPr>
          <a:lstStyle/>
          <a:p>
            <a:pPr indent="-342900" lvl="0" marL="457200" rtl="0" algn="l">
              <a:lnSpc>
                <a:spcPct val="115000"/>
              </a:lnSpc>
              <a:spcBef>
                <a:spcPts val="0"/>
              </a:spcBef>
              <a:spcAft>
                <a:spcPts val="0"/>
              </a:spcAft>
              <a:buSzPts val="1800"/>
              <a:buChar char="-"/>
            </a:pPr>
            <a:r>
              <a:rPr lang="fr" sz="1800"/>
              <a:t>Comptes utilisateurs correctement configurés</a:t>
            </a:r>
            <a:endParaRPr sz="1800"/>
          </a:p>
          <a:p>
            <a:pPr indent="-342900" lvl="0" marL="457200" rtl="0" algn="l">
              <a:lnSpc>
                <a:spcPct val="115000"/>
              </a:lnSpc>
              <a:spcBef>
                <a:spcPts val="0"/>
              </a:spcBef>
              <a:spcAft>
                <a:spcPts val="0"/>
              </a:spcAft>
              <a:buSzPts val="1800"/>
              <a:buChar char="-"/>
            </a:pPr>
            <a:r>
              <a:rPr lang="fr" sz="1800"/>
              <a:t>Les accès attribués leur permettent une utilisation dans les limites définies</a:t>
            </a:r>
            <a:endParaRPr sz="1800"/>
          </a:p>
          <a:p>
            <a:pPr indent="-342900" lvl="0" marL="457200" rtl="0" algn="l">
              <a:lnSpc>
                <a:spcPct val="115000"/>
              </a:lnSpc>
              <a:spcBef>
                <a:spcPts val="0"/>
              </a:spcBef>
              <a:spcAft>
                <a:spcPts val="0"/>
              </a:spcAft>
              <a:buSzPts val="1800"/>
              <a:buChar char="-"/>
            </a:pPr>
            <a:r>
              <a:rPr lang="fr" sz="1800"/>
              <a:t>Il n’y a aucun conflit de cohabitation ou d’accès aux ressources disponibles sur le réseau.</a:t>
            </a:r>
            <a:endParaRPr sz="1800"/>
          </a:p>
        </p:txBody>
      </p:sp>
      <p:sp>
        <p:nvSpPr>
          <p:cNvPr id="198" name="Google Shape;198;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ild Code Schoo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